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wav" ContentType="audio/wav"/>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6"/>
  </p:notesMasterIdLst>
  <p:handoutMasterIdLst>
    <p:handoutMasterId r:id="rId37"/>
  </p:handoutMasterIdLst>
  <p:sldIdLst>
    <p:sldId id="256" r:id="rId2"/>
    <p:sldId id="361" r:id="rId3"/>
    <p:sldId id="364" r:id="rId4"/>
    <p:sldId id="373" r:id="rId5"/>
    <p:sldId id="392" r:id="rId6"/>
    <p:sldId id="393" r:id="rId7"/>
    <p:sldId id="367" r:id="rId8"/>
    <p:sldId id="368" r:id="rId9"/>
    <p:sldId id="385" r:id="rId10"/>
    <p:sldId id="386" r:id="rId11"/>
    <p:sldId id="395" r:id="rId12"/>
    <p:sldId id="391" r:id="rId13"/>
    <p:sldId id="390" r:id="rId14"/>
    <p:sldId id="369" r:id="rId15"/>
    <p:sldId id="370" r:id="rId16"/>
    <p:sldId id="371" r:id="rId17"/>
    <p:sldId id="354" r:id="rId18"/>
    <p:sldId id="322" r:id="rId19"/>
    <p:sldId id="323" r:id="rId20"/>
    <p:sldId id="324" r:id="rId21"/>
    <p:sldId id="349" r:id="rId22"/>
    <p:sldId id="376" r:id="rId23"/>
    <p:sldId id="332" r:id="rId24"/>
    <p:sldId id="333" r:id="rId25"/>
    <p:sldId id="351" r:id="rId26"/>
    <p:sldId id="344" r:id="rId27"/>
    <p:sldId id="353" r:id="rId28"/>
    <p:sldId id="346" r:id="rId29"/>
    <p:sldId id="398" r:id="rId30"/>
    <p:sldId id="356" r:id="rId31"/>
    <p:sldId id="358" r:id="rId32"/>
    <p:sldId id="335" r:id="rId33"/>
    <p:sldId id="396" r:id="rId34"/>
    <p:sldId id="400" r:id="rId35"/>
  </p:sldIdLst>
  <p:sldSz cx="9144000" cy="6858000" type="screen4x3"/>
  <p:notesSz cx="6858000" cy="9144000"/>
  <p:defaultTextStyle>
    <a:defPPr>
      <a:defRPr lang="en-GB"/>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E72"/>
    <a:srgbClr val="6AADE4"/>
    <a:srgbClr val="0030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7"/>
    <p:restoredTop sz="92458"/>
  </p:normalViewPr>
  <p:slideViewPr>
    <p:cSldViewPr>
      <p:cViewPr varScale="1">
        <p:scale>
          <a:sx n="185" d="100"/>
          <a:sy n="185" d="100"/>
        </p:scale>
        <p:origin x="3712" y="17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GB" altLang="en-US"/>
          </a:p>
        </p:txBody>
      </p:sp>
      <p:sp>
        <p:nvSpPr>
          <p:cNvPr id="9219"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GB" altLang="en-US"/>
          </a:p>
        </p:txBody>
      </p:sp>
      <p:sp>
        <p:nvSpPr>
          <p:cNvPr id="9220"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GB" altLang="en-US"/>
          </a:p>
        </p:txBody>
      </p:sp>
      <p:sp>
        <p:nvSpPr>
          <p:cNvPr id="9221"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574B5C52-38FC-7E46-8568-A8F7250EEA55}" type="slidenum">
              <a:rPr lang="en-GB" altLang="en-US"/>
              <a:pPr>
                <a:defRPr/>
              </a:pPr>
              <a:t>‹#›</a:t>
            </a:fld>
            <a:endParaRPr lang="en-GB" altLang="en-US"/>
          </a:p>
        </p:txBody>
      </p:sp>
    </p:spTree>
    <p:extLst>
      <p:ext uri="{BB962C8B-B14F-4D97-AF65-F5344CB8AC3E}">
        <p14:creationId xmlns:p14="http://schemas.microsoft.com/office/powerpoint/2010/main" val="7603533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GB" altLang="en-US"/>
          </a:p>
        </p:txBody>
      </p:sp>
      <p:sp>
        <p:nvSpPr>
          <p:cNvPr id="819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GB" altLang="en-US"/>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xmlns="" val="1"/>
            </a:ext>
          </a:extLst>
        </p:spPr>
      </p:sp>
      <p:sp>
        <p:nvSpPr>
          <p:cNvPr id="8197" name="Rectangle 5"/>
          <p:cNvSpPr>
            <a:spLocks noGrp="1" noChangeArrowheads="1"/>
          </p:cNvSpPr>
          <p:nvPr>
            <p:ph type="body" sz="quarter" idx="3"/>
          </p:nvPr>
        </p:nvSpPr>
        <p:spPr bwMode="auto">
          <a:xfrm>
            <a:off x="1143000" y="4343400"/>
            <a:ext cx="455612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en-US" noProof="0"/>
              <a:t>Click to edit Master text styles</a:t>
            </a:r>
          </a:p>
          <a:p>
            <a:pPr lvl="1"/>
            <a:r>
              <a:rPr lang="en-GB" altLang="en-US" noProof="0"/>
              <a:t>Second level</a:t>
            </a:r>
          </a:p>
          <a:p>
            <a:pPr lvl="2"/>
            <a:r>
              <a:rPr lang="en-GB" altLang="en-US" noProof="0"/>
              <a:t>Third level</a:t>
            </a:r>
          </a:p>
          <a:p>
            <a:pPr lvl="3"/>
            <a:r>
              <a:rPr lang="en-GB" altLang="en-US" noProof="0"/>
              <a:t>Fourth level</a:t>
            </a:r>
          </a:p>
          <a:p>
            <a:pPr lvl="4"/>
            <a:r>
              <a:rPr lang="en-GB" altLang="en-US" noProof="0"/>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GB" altLang="en-US"/>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F6A82773-BA26-2F49-9C7A-E5B1E47FFA42}" type="slidenum">
              <a:rPr lang="en-GB" altLang="en-US"/>
              <a:pPr>
                <a:defRPr/>
              </a:pPr>
              <a:t>‹#›</a:t>
            </a:fld>
            <a:endParaRPr lang="en-GB" altLang="en-US"/>
          </a:p>
        </p:txBody>
      </p:sp>
    </p:spTree>
    <p:extLst>
      <p:ext uri="{BB962C8B-B14F-4D97-AF65-F5344CB8AC3E}">
        <p14:creationId xmlns:p14="http://schemas.microsoft.com/office/powerpoint/2010/main" val="154456730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DAEAA08D-7EF6-434C-8D8C-963B303C6558}" type="slidenum">
              <a:rPr lang="en-GB" altLang="en-US" smtClean="0"/>
              <a:pPr eaLnBrk="1" hangingPunct="1">
                <a:defRPr/>
              </a:pPr>
              <a:t>1</a:t>
            </a:fld>
            <a:endParaRPr lang="en-GB" altLang="en-US"/>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baseline="0" dirty="0"/>
              <a:t>Deep learning has made a revolution in machine learning, natural language processing and computer vision. In reinforcement learning it has been mainly applied in problems that can be simulated and </a:t>
            </a:r>
            <a:r>
              <a:rPr lang="en-GB" baseline="0" dirty="0" err="1"/>
              <a:t>gamified</a:t>
            </a:r>
            <a:r>
              <a:rPr lang="en-GB" baseline="0" dirty="0"/>
              <a:t> such as Atari or the game of Go. Today I’m going to discuss the necessary steps needed for Deep Learning and Deep Reinforcement Learning to achieve state of the art results in </a:t>
            </a:r>
            <a:r>
              <a:rPr lang="en-GB" baseline="0" dirty="0" err="1"/>
              <a:t>dialouge</a:t>
            </a:r>
            <a:r>
              <a:rPr lang="en-GB" baseline="0" dirty="0"/>
              <a:t> modelling.</a:t>
            </a:r>
            <a:endParaRPr lang="en-US" altLang="en-US" baseline="0" dirty="0"/>
          </a:p>
          <a:p>
            <a:pPr marL="0" indent="0" eaLnBrk="1" hangingPunct="1">
              <a:buFontTx/>
              <a:buNone/>
              <a:defRPr/>
            </a:pPr>
            <a:endParaRPr lang="en-US" altLang="en-US" baseline="0" dirty="0"/>
          </a:p>
          <a:p>
            <a:pPr marL="0" indent="0" eaLnBrk="1" hangingPunct="1">
              <a:buFontTx/>
              <a:buNone/>
              <a:defRPr/>
            </a:pPr>
            <a:endParaRPr lang="en-US" altLang="en-US" baseline="0" dirty="0"/>
          </a:p>
          <a:p>
            <a:pPr marL="0" indent="0" eaLnBrk="1" hangingPunct="1">
              <a:buFontTx/>
              <a:buNone/>
              <a:defRPr/>
            </a:pPr>
            <a:endParaRPr lang="en-US" altLang="en-US" dirty="0"/>
          </a:p>
        </p:txBody>
      </p:sp>
    </p:spTree>
    <p:extLst>
      <p:ext uri="{BB962C8B-B14F-4D97-AF65-F5344CB8AC3E}">
        <p14:creationId xmlns:p14="http://schemas.microsoft.com/office/powerpoint/2010/main" val="1731759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a:t>Explain that Q is long term user satisfaction</a:t>
            </a:r>
          </a:p>
        </p:txBody>
      </p:sp>
      <p:sp>
        <p:nvSpPr>
          <p:cNvPr id="4" name="Slide Number Placeholder 3"/>
          <p:cNvSpPr>
            <a:spLocks noGrp="1"/>
          </p:cNvSpPr>
          <p:nvPr>
            <p:ph type="sldNum" sz="quarter" idx="10"/>
          </p:nvPr>
        </p:nvSpPr>
        <p:spPr/>
        <p:txBody>
          <a:bodyPr/>
          <a:lstStyle/>
          <a:p>
            <a:pPr>
              <a:defRPr/>
            </a:pPr>
            <a:fld id="{F6A82773-BA26-2F49-9C7A-E5B1E47FFA42}" type="slidenum">
              <a:rPr lang="en-GB" altLang="en-US" smtClean="0"/>
              <a:pPr>
                <a:defRPr/>
              </a:pPr>
              <a:t>16</a:t>
            </a:fld>
            <a:endParaRPr lang="en-GB" altLang="en-US"/>
          </a:p>
        </p:txBody>
      </p:sp>
    </p:spTree>
    <p:extLst>
      <p:ext uri="{BB962C8B-B14F-4D97-AF65-F5344CB8AC3E}">
        <p14:creationId xmlns:p14="http://schemas.microsoft.com/office/powerpoint/2010/main" val="1660182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When</a:t>
            </a:r>
            <a:r>
              <a:rPr lang="en-GB" baseline="0"/>
              <a:t> the action space gets, whatever method you use will become computationally expensive. This is typically solved with a summary action space. </a:t>
            </a:r>
          </a:p>
          <a:p>
            <a:r>
              <a:rPr lang="en-GB" baseline="0"/>
              <a:t>Two orders of magnitude actions!</a:t>
            </a:r>
            <a:endParaRPr lang="en-GB"/>
          </a:p>
        </p:txBody>
      </p:sp>
      <p:sp>
        <p:nvSpPr>
          <p:cNvPr id="4" name="Slide Number Placeholder 3"/>
          <p:cNvSpPr>
            <a:spLocks noGrp="1"/>
          </p:cNvSpPr>
          <p:nvPr>
            <p:ph type="sldNum" sz="quarter" idx="10"/>
          </p:nvPr>
        </p:nvSpPr>
        <p:spPr/>
        <p:txBody>
          <a:bodyPr/>
          <a:lstStyle/>
          <a:p>
            <a:pPr>
              <a:defRPr/>
            </a:pPr>
            <a:fld id="{F6A82773-BA26-2F49-9C7A-E5B1E47FFA42}" type="slidenum">
              <a:rPr lang="en-GB" altLang="en-US" smtClean="0"/>
              <a:pPr>
                <a:defRPr/>
              </a:pPr>
              <a:t>22</a:t>
            </a:fld>
            <a:endParaRPr lang="en-GB" altLang="en-US"/>
          </a:p>
        </p:txBody>
      </p:sp>
    </p:spTree>
    <p:extLst>
      <p:ext uri="{BB962C8B-B14F-4D97-AF65-F5344CB8AC3E}">
        <p14:creationId xmlns:p14="http://schemas.microsoft.com/office/powerpoint/2010/main" val="90328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6A82773-BA26-2F49-9C7A-E5B1E47FFA42}" type="slidenum">
              <a:rPr lang="en-GB" altLang="en-US" smtClean="0"/>
              <a:pPr>
                <a:defRPr/>
              </a:pPr>
              <a:t>24</a:t>
            </a:fld>
            <a:endParaRPr lang="en-GB" altLang="en-US"/>
          </a:p>
        </p:txBody>
      </p:sp>
    </p:spTree>
    <p:extLst>
      <p:ext uri="{BB962C8B-B14F-4D97-AF65-F5344CB8AC3E}">
        <p14:creationId xmlns:p14="http://schemas.microsoft.com/office/powerpoint/2010/main" val="651087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F6A82773-BA26-2F49-9C7A-E5B1E47FFA42}" type="slidenum">
              <a:rPr lang="en-GB" altLang="en-US" smtClean="0"/>
              <a:pPr>
                <a:defRPr/>
              </a:pPr>
              <a:t>28</a:t>
            </a:fld>
            <a:endParaRPr lang="en-GB" altLang="en-US"/>
          </a:p>
        </p:txBody>
      </p:sp>
    </p:spTree>
    <p:extLst>
      <p:ext uri="{BB962C8B-B14F-4D97-AF65-F5344CB8AC3E}">
        <p14:creationId xmlns:p14="http://schemas.microsoft.com/office/powerpoint/2010/main" val="7339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Equal if not better.</a:t>
            </a:r>
            <a:r>
              <a:rPr lang="en-GB" baseline="0"/>
              <a:t> Same success but quicker. But no longer hand-coded.</a:t>
            </a:r>
            <a:endParaRPr lang="en-GB"/>
          </a:p>
        </p:txBody>
      </p:sp>
      <p:sp>
        <p:nvSpPr>
          <p:cNvPr id="4" name="Slide Number Placeholder 3"/>
          <p:cNvSpPr>
            <a:spLocks noGrp="1"/>
          </p:cNvSpPr>
          <p:nvPr>
            <p:ph type="sldNum" sz="quarter" idx="10"/>
          </p:nvPr>
        </p:nvSpPr>
        <p:spPr/>
        <p:txBody>
          <a:bodyPr/>
          <a:lstStyle/>
          <a:p>
            <a:pPr>
              <a:defRPr/>
            </a:pPr>
            <a:fld id="{F6A82773-BA26-2F49-9C7A-E5B1E47FFA42}" type="slidenum">
              <a:rPr lang="en-GB" altLang="en-US" smtClean="0"/>
              <a:pPr>
                <a:defRPr/>
              </a:pPr>
              <a:t>32</a:t>
            </a:fld>
            <a:endParaRPr lang="en-GB" altLang="en-US"/>
          </a:p>
        </p:txBody>
      </p:sp>
    </p:spTree>
    <p:extLst>
      <p:ext uri="{BB962C8B-B14F-4D97-AF65-F5344CB8AC3E}">
        <p14:creationId xmlns:p14="http://schemas.microsoft.com/office/powerpoint/2010/main" val="21136539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My research has</a:t>
            </a:r>
            <a:r>
              <a:rPr lang="en-US" baseline="0"/>
              <a:t> impact</a:t>
            </a:r>
          </a:p>
          <a:p>
            <a:pPr marL="171450" indent="-171450">
              <a:buFontTx/>
              <a:buChar char="-"/>
            </a:pPr>
            <a:r>
              <a:rPr lang="en-US" baseline="0"/>
              <a:t>Long term goal</a:t>
            </a:r>
          </a:p>
          <a:p>
            <a:pPr marL="171450" indent="-171450">
              <a:buFontTx/>
              <a:buChar char="-"/>
            </a:pPr>
            <a:r>
              <a:rPr lang="en-US" baseline="0"/>
              <a:t>Hint at how I’ll get there</a:t>
            </a:r>
          </a:p>
          <a:p>
            <a:pPr marL="171450" indent="-171450">
              <a:buFontTx/>
              <a:buChar char="-"/>
            </a:pPr>
            <a:r>
              <a:rPr lang="en-US" baseline="0"/>
              <a:t>My next three steps to get there are</a:t>
            </a:r>
          </a:p>
          <a:p>
            <a:pPr marL="171450" indent="-171450">
              <a:buFontTx/>
              <a:buChar char="-"/>
            </a:pPr>
            <a:r>
              <a:rPr lang="en-US" baseline="0"/>
              <a:t>Cambridge is the best place to get there because of these reasons</a:t>
            </a:r>
          </a:p>
          <a:p>
            <a:pPr marL="171450" indent="-171450">
              <a:buFontTx/>
              <a:buChar char="-"/>
            </a:pPr>
            <a:r>
              <a:rPr lang="en-US" baseline="0"/>
              <a:t>Why is </a:t>
            </a:r>
            <a:r>
              <a:rPr lang="en-US" baseline="0" err="1"/>
              <a:t>cambridge</a:t>
            </a:r>
            <a:r>
              <a:rPr lang="en-US" baseline="0"/>
              <a:t> the best place? If you are head of the </a:t>
            </a:r>
            <a:r>
              <a:rPr lang="en-US" baseline="0" err="1"/>
              <a:t>dept</a:t>
            </a:r>
            <a:r>
              <a:rPr lang="en-US" baseline="0"/>
              <a:t> what you do?</a:t>
            </a:r>
            <a:endParaRPr lang="en-US"/>
          </a:p>
        </p:txBody>
      </p:sp>
      <p:sp>
        <p:nvSpPr>
          <p:cNvPr id="4" name="Slide Number Placeholder 3"/>
          <p:cNvSpPr>
            <a:spLocks noGrp="1"/>
          </p:cNvSpPr>
          <p:nvPr>
            <p:ph type="sldNum" sz="quarter" idx="10"/>
          </p:nvPr>
        </p:nvSpPr>
        <p:spPr/>
        <p:txBody>
          <a:bodyPr/>
          <a:lstStyle/>
          <a:p>
            <a:pPr>
              <a:defRPr/>
            </a:pPr>
            <a:fld id="{F6A82773-BA26-2F49-9C7A-E5B1E47FFA42}" type="slidenum">
              <a:rPr lang="en-GB" altLang="en-US" smtClean="0"/>
              <a:pPr>
                <a:defRPr/>
              </a:pPr>
              <a:t>33</a:t>
            </a:fld>
            <a:endParaRPr lang="en-GB" altLang="en-US"/>
          </a:p>
        </p:txBody>
      </p:sp>
    </p:spTree>
    <p:extLst>
      <p:ext uri="{BB962C8B-B14F-4D97-AF65-F5344CB8AC3E}">
        <p14:creationId xmlns:p14="http://schemas.microsoft.com/office/powerpoint/2010/main" val="1731076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6A82773-BA26-2F49-9C7A-E5B1E47FFA42}" type="slidenum">
              <a:rPr lang="en-GB" altLang="en-US" smtClean="0"/>
              <a:pPr>
                <a:defRPr/>
              </a:pPr>
              <a:t>2</a:t>
            </a:fld>
            <a:endParaRPr lang="en-GB" altLang="en-US"/>
          </a:p>
        </p:txBody>
      </p:sp>
    </p:spTree>
    <p:extLst>
      <p:ext uri="{BB962C8B-B14F-4D97-AF65-F5344CB8AC3E}">
        <p14:creationId xmlns:p14="http://schemas.microsoft.com/office/powerpoint/2010/main" val="1281169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a:t>Modern dialogue systems are built</a:t>
            </a:r>
            <a:r>
              <a:rPr lang="en-GB" baseline="0"/>
              <a:t> using machine learning</a:t>
            </a:r>
          </a:p>
          <a:p>
            <a:pPr marL="171450" indent="-171450">
              <a:buFontTx/>
              <a:buChar char="-"/>
            </a:pPr>
            <a:endParaRPr lang="en-GB"/>
          </a:p>
        </p:txBody>
      </p:sp>
      <p:sp>
        <p:nvSpPr>
          <p:cNvPr id="4" name="Slide Number Placeholder 3"/>
          <p:cNvSpPr>
            <a:spLocks noGrp="1"/>
          </p:cNvSpPr>
          <p:nvPr>
            <p:ph type="sldNum" sz="quarter" idx="10"/>
          </p:nvPr>
        </p:nvSpPr>
        <p:spPr/>
        <p:txBody>
          <a:bodyPr/>
          <a:lstStyle/>
          <a:p>
            <a:pPr>
              <a:defRPr/>
            </a:pPr>
            <a:fld id="{F6A82773-BA26-2F49-9C7A-E5B1E47FFA42}" type="slidenum">
              <a:rPr lang="en-GB" altLang="en-US" smtClean="0"/>
              <a:pPr>
                <a:defRPr/>
              </a:pPr>
              <a:t>3</a:t>
            </a:fld>
            <a:endParaRPr lang="en-GB" altLang="en-US"/>
          </a:p>
        </p:txBody>
      </p:sp>
    </p:spTree>
    <p:extLst>
      <p:ext uri="{BB962C8B-B14F-4D97-AF65-F5344CB8AC3E}">
        <p14:creationId xmlns:p14="http://schemas.microsoft.com/office/powerpoint/2010/main" val="286815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baseline="0" dirty="0"/>
              <a:t>THAI is similar to HI</a:t>
            </a:r>
            <a:endParaRPr lang="en-GB" dirty="0"/>
          </a:p>
        </p:txBody>
      </p:sp>
      <p:sp>
        <p:nvSpPr>
          <p:cNvPr id="4" name="Slide Number Placeholder 3"/>
          <p:cNvSpPr>
            <a:spLocks noGrp="1"/>
          </p:cNvSpPr>
          <p:nvPr>
            <p:ph type="sldNum" sz="quarter" idx="10"/>
          </p:nvPr>
        </p:nvSpPr>
        <p:spPr/>
        <p:txBody>
          <a:bodyPr/>
          <a:lstStyle/>
          <a:p>
            <a:pPr>
              <a:defRPr/>
            </a:pPr>
            <a:fld id="{F6A82773-BA26-2F49-9C7A-E5B1E47FFA42}" type="slidenum">
              <a:rPr lang="en-GB" altLang="en-US" smtClean="0"/>
              <a:pPr>
                <a:defRPr/>
              </a:pPr>
              <a:t>7</a:t>
            </a:fld>
            <a:endParaRPr lang="en-GB" altLang="en-US" dirty="0"/>
          </a:p>
        </p:txBody>
      </p:sp>
    </p:spTree>
    <p:extLst>
      <p:ext uri="{BB962C8B-B14F-4D97-AF65-F5344CB8AC3E}">
        <p14:creationId xmlns:p14="http://schemas.microsoft.com/office/powerpoint/2010/main" val="1472551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New probability is much higher</a:t>
            </a:r>
          </a:p>
          <a:p>
            <a:pPr marL="171450" indent="-171450">
              <a:buFontTx/>
              <a:buChar char="-"/>
            </a:pPr>
            <a:r>
              <a:rPr lang="en-GB" dirty="0"/>
              <a:t>The new action is much better</a:t>
            </a:r>
            <a:r>
              <a:rPr lang="en-GB" baseline="0" dirty="0"/>
              <a:t> than the one taken before</a:t>
            </a:r>
            <a:endParaRPr lang="en-GB" dirty="0"/>
          </a:p>
        </p:txBody>
      </p:sp>
      <p:sp>
        <p:nvSpPr>
          <p:cNvPr id="4" name="Slide Number Placeholder 3"/>
          <p:cNvSpPr>
            <a:spLocks noGrp="1"/>
          </p:cNvSpPr>
          <p:nvPr>
            <p:ph type="sldNum" sz="quarter" idx="10"/>
          </p:nvPr>
        </p:nvSpPr>
        <p:spPr/>
        <p:txBody>
          <a:bodyPr/>
          <a:lstStyle/>
          <a:p>
            <a:pPr>
              <a:defRPr/>
            </a:pPr>
            <a:fld id="{F6A82773-BA26-2F49-9C7A-E5B1E47FFA42}" type="slidenum">
              <a:rPr lang="en-GB" altLang="en-US" smtClean="0"/>
              <a:pPr>
                <a:defRPr/>
              </a:pPr>
              <a:t>8</a:t>
            </a:fld>
            <a:endParaRPr lang="en-GB" altLang="en-US" dirty="0"/>
          </a:p>
        </p:txBody>
      </p:sp>
    </p:spTree>
    <p:extLst>
      <p:ext uri="{BB962C8B-B14F-4D97-AF65-F5344CB8AC3E}">
        <p14:creationId xmlns:p14="http://schemas.microsoft.com/office/powerpoint/2010/main" val="1522966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Concepts: domain, slots, values</a:t>
            </a:r>
          </a:p>
          <a:p>
            <a:r>
              <a:rPr lang="en-US"/>
              <a:t>We can represent these as distributed vector representations </a:t>
            </a:r>
          </a:p>
          <a:p>
            <a:r>
              <a:rPr lang="en-US"/>
              <a:t>We can induce semantic information via counter-fitting</a:t>
            </a:r>
          </a:p>
          <a:p>
            <a:endParaRPr lang="en-US"/>
          </a:p>
        </p:txBody>
      </p:sp>
      <p:sp>
        <p:nvSpPr>
          <p:cNvPr id="4" name="Slide Number Placeholder 3"/>
          <p:cNvSpPr>
            <a:spLocks noGrp="1"/>
          </p:cNvSpPr>
          <p:nvPr>
            <p:ph type="sldNum" sz="quarter" idx="10"/>
          </p:nvPr>
        </p:nvSpPr>
        <p:spPr/>
        <p:txBody>
          <a:bodyPr/>
          <a:lstStyle/>
          <a:p>
            <a:pPr>
              <a:defRPr/>
            </a:pPr>
            <a:fld id="{F6A82773-BA26-2F49-9C7A-E5B1E47FFA42}" type="slidenum">
              <a:rPr lang="en-GB" altLang="en-US" smtClean="0"/>
              <a:pPr>
                <a:defRPr/>
              </a:pPr>
              <a:t>10</a:t>
            </a:fld>
            <a:endParaRPr lang="en-GB" altLang="en-US"/>
          </a:p>
        </p:txBody>
      </p:sp>
    </p:spTree>
    <p:extLst>
      <p:ext uri="{BB962C8B-B14F-4D97-AF65-F5344CB8AC3E}">
        <p14:creationId xmlns:p14="http://schemas.microsoft.com/office/powerpoint/2010/main" val="2141770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mj-lt"/>
              <a:buAutoNum type="arabicPeriod"/>
            </a:pPr>
            <a:r>
              <a:rPr lang="en-US"/>
              <a:t>What do we have in the ontology?</a:t>
            </a:r>
          </a:p>
          <a:p>
            <a:pPr marL="457200" indent="-457200">
              <a:buFont typeface="+mj-lt"/>
              <a:buAutoNum type="arabicPeriod"/>
            </a:pPr>
            <a:r>
              <a:rPr lang="en-US"/>
              <a:t>What does the user refer to?</a:t>
            </a:r>
          </a:p>
          <a:p>
            <a:pPr marL="457200" indent="-457200">
              <a:buFont typeface="+mj-lt"/>
              <a:buAutoNum type="arabicPeriod"/>
            </a:pPr>
            <a:r>
              <a:rPr lang="en-US"/>
              <a:t>What does the system refer to?</a:t>
            </a:r>
          </a:p>
          <a:p>
            <a:pPr marL="457200" indent="-457200">
              <a:buFont typeface="+mj-lt"/>
              <a:buAutoNum type="arabicPeriod"/>
            </a:pPr>
            <a:r>
              <a:rPr lang="en-US"/>
              <a:t>How do we keep track of context?</a:t>
            </a:r>
          </a:p>
          <a:p>
            <a:endParaRPr lang="en-US"/>
          </a:p>
        </p:txBody>
      </p:sp>
      <p:sp>
        <p:nvSpPr>
          <p:cNvPr id="4" name="Slide Number Placeholder 3"/>
          <p:cNvSpPr>
            <a:spLocks noGrp="1"/>
          </p:cNvSpPr>
          <p:nvPr>
            <p:ph type="sldNum" sz="quarter" idx="10"/>
          </p:nvPr>
        </p:nvSpPr>
        <p:spPr/>
        <p:txBody>
          <a:bodyPr/>
          <a:lstStyle/>
          <a:p>
            <a:pPr>
              <a:defRPr/>
            </a:pPr>
            <a:fld id="{F6A82773-BA26-2F49-9C7A-E5B1E47FFA42}" type="slidenum">
              <a:rPr lang="en-GB" altLang="en-US" smtClean="0"/>
              <a:pPr>
                <a:defRPr/>
              </a:pPr>
              <a:t>11</a:t>
            </a:fld>
            <a:endParaRPr lang="en-GB" altLang="en-US"/>
          </a:p>
        </p:txBody>
      </p:sp>
    </p:spTree>
    <p:extLst>
      <p:ext uri="{BB962C8B-B14F-4D97-AF65-F5344CB8AC3E}">
        <p14:creationId xmlns:p14="http://schemas.microsoft.com/office/powerpoint/2010/main" val="978761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6A82773-BA26-2F49-9C7A-E5B1E47FFA42}" type="slidenum">
              <a:rPr lang="en-GB" altLang="en-US" smtClean="0"/>
              <a:pPr>
                <a:defRPr/>
              </a:pPr>
              <a:t>13</a:t>
            </a:fld>
            <a:endParaRPr lang="en-GB" altLang="en-US"/>
          </a:p>
        </p:txBody>
      </p:sp>
    </p:spTree>
    <p:extLst>
      <p:ext uri="{BB962C8B-B14F-4D97-AF65-F5344CB8AC3E}">
        <p14:creationId xmlns:p14="http://schemas.microsoft.com/office/powerpoint/2010/main" val="3569143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Example of rewards</a:t>
            </a:r>
          </a:p>
        </p:txBody>
      </p:sp>
      <p:sp>
        <p:nvSpPr>
          <p:cNvPr id="4" name="Slide Number Placeholder 3"/>
          <p:cNvSpPr>
            <a:spLocks noGrp="1"/>
          </p:cNvSpPr>
          <p:nvPr>
            <p:ph type="sldNum" sz="quarter" idx="10"/>
          </p:nvPr>
        </p:nvSpPr>
        <p:spPr/>
        <p:txBody>
          <a:bodyPr/>
          <a:lstStyle/>
          <a:p>
            <a:pPr>
              <a:defRPr/>
            </a:pPr>
            <a:fld id="{F6A82773-BA26-2F49-9C7A-E5B1E47FFA42}" type="slidenum">
              <a:rPr lang="en-GB" altLang="en-US" smtClean="0"/>
              <a:pPr>
                <a:defRPr/>
              </a:pPr>
              <a:t>15</a:t>
            </a:fld>
            <a:endParaRPr lang="en-GB" altLang="en-US"/>
          </a:p>
        </p:txBody>
      </p:sp>
    </p:spTree>
    <p:extLst>
      <p:ext uri="{BB962C8B-B14F-4D97-AF65-F5344CB8AC3E}">
        <p14:creationId xmlns:p14="http://schemas.microsoft.com/office/powerpoint/2010/main" val="15380964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13"/>
          <p:cNvSpPr>
            <a:spLocks noChangeArrowheads="1"/>
          </p:cNvSpPr>
          <p:nvPr/>
        </p:nvSpPr>
        <p:spPr bwMode="auto">
          <a:xfrm>
            <a:off x="0" y="5365750"/>
            <a:ext cx="9140825" cy="665163"/>
          </a:xfrm>
          <a:prstGeom prst="rect">
            <a:avLst/>
          </a:prstGeom>
          <a:solidFill>
            <a:srgbClr val="003E72"/>
          </a:solidFill>
          <a:ln>
            <a:noFill/>
          </a:ln>
          <a:effectLst/>
          <a:extLst>
            <a:ext uri="{91240B29-F687-4F45-9708-019B960494DF}">
              <a14:hiddenLine xmlns:a14="http://schemas.microsoft.com/office/drawing/2010/main" w="127">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sp>
        <p:nvSpPr>
          <p:cNvPr id="5" name="Rectangle 14"/>
          <p:cNvSpPr>
            <a:spLocks noChangeArrowheads="1"/>
          </p:cNvSpPr>
          <p:nvPr/>
        </p:nvSpPr>
        <p:spPr bwMode="auto">
          <a:xfrm>
            <a:off x="0" y="6030913"/>
            <a:ext cx="9140825" cy="173037"/>
          </a:xfrm>
          <a:prstGeom prst="rect">
            <a:avLst/>
          </a:prstGeom>
          <a:solidFill>
            <a:srgbClr val="6AADE4"/>
          </a:solidFill>
          <a:ln>
            <a:noFill/>
          </a:ln>
          <a:effectLst/>
          <a:extLst>
            <a:ext uri="{91240B29-F687-4F45-9708-019B960494DF}">
              <a14:hiddenLine xmlns:a14="http://schemas.microsoft.com/office/drawing/2010/main" w="127">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sp>
        <p:nvSpPr>
          <p:cNvPr id="5122" name="Rectangle 2"/>
          <p:cNvSpPr>
            <a:spLocks noGrp="1" noChangeArrowheads="1"/>
          </p:cNvSpPr>
          <p:nvPr>
            <p:ph type="ctrTitle"/>
          </p:nvPr>
        </p:nvSpPr>
        <p:spPr>
          <a:xfrm>
            <a:off x="384175" y="2016125"/>
            <a:ext cx="8374063" cy="576263"/>
          </a:xfrm>
        </p:spPr>
        <p:txBody>
          <a:bodyPr/>
          <a:lstStyle>
            <a:lvl1pPr>
              <a:defRPr sz="3600"/>
            </a:lvl1pPr>
          </a:lstStyle>
          <a:p>
            <a:pPr lvl="0"/>
            <a:r>
              <a:rPr lang="en-GB" altLang="en-US" noProof="0"/>
              <a:t>Click to edit Master title style</a:t>
            </a:r>
          </a:p>
        </p:txBody>
      </p:sp>
      <p:sp>
        <p:nvSpPr>
          <p:cNvPr id="5123" name="Rectangle 3"/>
          <p:cNvSpPr>
            <a:spLocks noGrp="1" noChangeArrowheads="1"/>
          </p:cNvSpPr>
          <p:nvPr>
            <p:ph type="subTitle" idx="1"/>
          </p:nvPr>
        </p:nvSpPr>
        <p:spPr>
          <a:xfrm>
            <a:off x="384175" y="2774950"/>
            <a:ext cx="8374063" cy="539750"/>
          </a:xfrm>
        </p:spPr>
        <p:txBody>
          <a:bodyPr/>
          <a:lstStyle>
            <a:lvl1pPr marL="0" indent="0">
              <a:buFontTx/>
              <a:buNone/>
              <a:defRPr sz="1800" b="1">
                <a:solidFill>
                  <a:schemeClr val="tx2"/>
                </a:solidFill>
              </a:defRPr>
            </a:lvl1pPr>
          </a:lstStyle>
          <a:p>
            <a:pPr lvl="0"/>
            <a:r>
              <a:rPr lang="en-GB" altLang="en-US" noProof="0"/>
              <a:t>Click to edit Master subtitle style</a:t>
            </a:r>
          </a:p>
        </p:txBody>
      </p:sp>
      <p:sp>
        <p:nvSpPr>
          <p:cNvPr id="6" name="Rectangle 10"/>
          <p:cNvSpPr>
            <a:spLocks noGrp="1" noChangeArrowheads="1"/>
          </p:cNvSpPr>
          <p:nvPr>
            <p:ph type="sldNum" sz="quarter" idx="10"/>
          </p:nvPr>
        </p:nvSpPr>
        <p:spPr>
          <a:xfrm>
            <a:off x="7862888" y="6448425"/>
            <a:ext cx="900112" cy="179388"/>
          </a:xfrm>
        </p:spPr>
        <p:txBody>
          <a:bodyPr/>
          <a:lstStyle>
            <a:lvl1pPr>
              <a:defRPr smtClean="0">
                <a:solidFill>
                  <a:schemeClr val="tx1"/>
                </a:solidFill>
              </a:defRPr>
            </a:lvl1pPr>
          </a:lstStyle>
          <a:p>
            <a:pPr>
              <a:defRPr/>
            </a:pPr>
            <a:fld id="{ECF67F16-4961-B442-BBB4-C80B02B75E8D}" type="slidenum">
              <a:rPr lang="en-GB" altLang="en-US"/>
              <a:pPr>
                <a:defRPr/>
              </a:pPr>
              <a:t>‹#›</a:t>
            </a:fld>
            <a:endParaRPr lang="en-GB" altLang="en-US"/>
          </a:p>
        </p:txBody>
      </p:sp>
    </p:spTree>
    <p:extLst>
      <p:ext uri="{BB962C8B-B14F-4D97-AF65-F5344CB8AC3E}">
        <p14:creationId xmlns:p14="http://schemas.microsoft.com/office/powerpoint/2010/main" val="7778256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p:cNvSpPr>
            <a:spLocks noGrp="1" noChangeArrowheads="1"/>
          </p:cNvSpPr>
          <p:nvPr>
            <p:ph type="sldNum" sz="quarter" idx="10"/>
          </p:nvPr>
        </p:nvSpPr>
        <p:spPr>
          <a:ln/>
        </p:spPr>
        <p:txBody>
          <a:bodyPr/>
          <a:lstStyle>
            <a:lvl1pPr>
              <a:defRPr/>
            </a:lvl1pPr>
          </a:lstStyle>
          <a:p>
            <a:pPr>
              <a:defRPr/>
            </a:pPr>
            <a:fld id="{3C203CB8-C217-7648-93FA-88D113E97191}" type="slidenum">
              <a:rPr lang="en-GB" altLang="en-US"/>
              <a:pPr>
                <a:defRPr/>
              </a:pPr>
              <a:t>‹#›</a:t>
            </a:fld>
            <a:endParaRPr lang="en-GB" altLang="en-US"/>
          </a:p>
        </p:txBody>
      </p:sp>
    </p:spTree>
    <p:extLst>
      <p:ext uri="{BB962C8B-B14F-4D97-AF65-F5344CB8AC3E}">
        <p14:creationId xmlns:p14="http://schemas.microsoft.com/office/powerpoint/2010/main" val="1947577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5913" y="398463"/>
            <a:ext cx="2093912" cy="5376862"/>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384175" y="398463"/>
            <a:ext cx="6129338" cy="53768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p:cNvSpPr>
            <a:spLocks noGrp="1" noChangeArrowheads="1"/>
          </p:cNvSpPr>
          <p:nvPr>
            <p:ph type="sldNum" sz="quarter" idx="10"/>
          </p:nvPr>
        </p:nvSpPr>
        <p:spPr>
          <a:ln/>
        </p:spPr>
        <p:txBody>
          <a:bodyPr/>
          <a:lstStyle>
            <a:lvl1pPr>
              <a:defRPr/>
            </a:lvl1pPr>
          </a:lstStyle>
          <a:p>
            <a:pPr>
              <a:defRPr/>
            </a:pPr>
            <a:fld id="{E57A61CA-E9A9-9449-B006-753F50CE3B34}" type="slidenum">
              <a:rPr lang="en-GB" altLang="en-US"/>
              <a:pPr>
                <a:defRPr/>
              </a:pPr>
              <a:t>‹#›</a:t>
            </a:fld>
            <a:endParaRPr lang="en-GB" altLang="en-US"/>
          </a:p>
        </p:txBody>
      </p:sp>
    </p:spTree>
    <p:extLst>
      <p:ext uri="{BB962C8B-B14F-4D97-AF65-F5344CB8AC3E}">
        <p14:creationId xmlns:p14="http://schemas.microsoft.com/office/powerpoint/2010/main" val="984538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p:cNvSpPr>
            <a:spLocks noGrp="1" noChangeArrowheads="1"/>
          </p:cNvSpPr>
          <p:nvPr>
            <p:ph type="sldNum" sz="quarter" idx="10"/>
          </p:nvPr>
        </p:nvSpPr>
        <p:spPr>
          <a:ln/>
        </p:spPr>
        <p:txBody>
          <a:bodyPr/>
          <a:lstStyle>
            <a:lvl1pPr>
              <a:defRPr/>
            </a:lvl1pPr>
          </a:lstStyle>
          <a:p>
            <a:pPr>
              <a:defRPr/>
            </a:pPr>
            <a:fld id="{E8767581-6A4A-B14A-85FC-08F75FC54724}" type="slidenum">
              <a:rPr lang="en-GB" altLang="en-US"/>
              <a:pPr>
                <a:defRPr/>
              </a:pPr>
              <a:t>‹#›</a:t>
            </a:fld>
            <a:endParaRPr lang="en-GB" altLang="en-US"/>
          </a:p>
        </p:txBody>
      </p:sp>
    </p:spTree>
    <p:extLst>
      <p:ext uri="{BB962C8B-B14F-4D97-AF65-F5344CB8AC3E}">
        <p14:creationId xmlns:p14="http://schemas.microsoft.com/office/powerpoint/2010/main" val="839309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19F166EA-D8B5-FF4D-845A-15B598EDC141}" type="slidenum">
              <a:rPr lang="en-GB" altLang="en-US"/>
              <a:pPr>
                <a:defRPr/>
              </a:pPr>
              <a:t>‹#›</a:t>
            </a:fld>
            <a:endParaRPr lang="en-GB" altLang="en-US"/>
          </a:p>
        </p:txBody>
      </p:sp>
    </p:spTree>
    <p:extLst>
      <p:ext uri="{BB962C8B-B14F-4D97-AF65-F5344CB8AC3E}">
        <p14:creationId xmlns:p14="http://schemas.microsoft.com/office/powerpoint/2010/main" val="1598256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384175" y="1708150"/>
            <a:ext cx="4110038" cy="4067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6613" y="1708150"/>
            <a:ext cx="4111625" cy="4067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6"/>
          <p:cNvSpPr>
            <a:spLocks noGrp="1" noChangeArrowheads="1"/>
          </p:cNvSpPr>
          <p:nvPr>
            <p:ph type="sldNum" sz="quarter" idx="10"/>
          </p:nvPr>
        </p:nvSpPr>
        <p:spPr>
          <a:ln/>
        </p:spPr>
        <p:txBody>
          <a:bodyPr/>
          <a:lstStyle>
            <a:lvl1pPr>
              <a:defRPr/>
            </a:lvl1pPr>
          </a:lstStyle>
          <a:p>
            <a:pPr>
              <a:defRPr/>
            </a:pPr>
            <a:fld id="{956D456B-9703-1C46-A36C-AA7BABA9C737}" type="slidenum">
              <a:rPr lang="en-GB" altLang="en-US"/>
              <a:pPr>
                <a:defRPr/>
              </a:pPr>
              <a:t>‹#›</a:t>
            </a:fld>
            <a:endParaRPr lang="en-GB" altLang="en-US"/>
          </a:p>
        </p:txBody>
      </p:sp>
    </p:spTree>
    <p:extLst>
      <p:ext uri="{BB962C8B-B14F-4D97-AF65-F5344CB8AC3E}">
        <p14:creationId xmlns:p14="http://schemas.microsoft.com/office/powerpoint/2010/main" val="1179488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6"/>
          <p:cNvSpPr>
            <a:spLocks noGrp="1" noChangeArrowheads="1"/>
          </p:cNvSpPr>
          <p:nvPr>
            <p:ph type="sldNum" sz="quarter" idx="10"/>
          </p:nvPr>
        </p:nvSpPr>
        <p:spPr>
          <a:ln/>
        </p:spPr>
        <p:txBody>
          <a:bodyPr/>
          <a:lstStyle>
            <a:lvl1pPr>
              <a:defRPr/>
            </a:lvl1pPr>
          </a:lstStyle>
          <a:p>
            <a:pPr>
              <a:defRPr/>
            </a:pPr>
            <a:fld id="{5BFD7DA1-EBFC-4D4C-B413-55260BA70376}" type="slidenum">
              <a:rPr lang="en-GB" altLang="en-US"/>
              <a:pPr>
                <a:defRPr/>
              </a:pPr>
              <a:t>‹#›</a:t>
            </a:fld>
            <a:endParaRPr lang="en-GB" altLang="en-US"/>
          </a:p>
        </p:txBody>
      </p:sp>
    </p:spTree>
    <p:extLst>
      <p:ext uri="{BB962C8B-B14F-4D97-AF65-F5344CB8AC3E}">
        <p14:creationId xmlns:p14="http://schemas.microsoft.com/office/powerpoint/2010/main" val="242262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6"/>
          <p:cNvSpPr>
            <a:spLocks noGrp="1" noChangeArrowheads="1"/>
          </p:cNvSpPr>
          <p:nvPr>
            <p:ph type="sldNum" sz="quarter" idx="10"/>
          </p:nvPr>
        </p:nvSpPr>
        <p:spPr>
          <a:ln/>
        </p:spPr>
        <p:txBody>
          <a:bodyPr/>
          <a:lstStyle>
            <a:lvl1pPr>
              <a:defRPr/>
            </a:lvl1pPr>
          </a:lstStyle>
          <a:p>
            <a:pPr>
              <a:defRPr/>
            </a:pPr>
            <a:fld id="{9DA1504C-BF29-3045-9C62-18E7D778D6C1}" type="slidenum">
              <a:rPr lang="en-GB" altLang="en-US"/>
              <a:pPr>
                <a:defRPr/>
              </a:pPr>
              <a:t>‹#›</a:t>
            </a:fld>
            <a:endParaRPr lang="en-GB" altLang="en-US"/>
          </a:p>
        </p:txBody>
      </p:sp>
    </p:spTree>
    <p:extLst>
      <p:ext uri="{BB962C8B-B14F-4D97-AF65-F5344CB8AC3E}">
        <p14:creationId xmlns:p14="http://schemas.microsoft.com/office/powerpoint/2010/main" val="73279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3F603B1F-BD17-2A4A-85D1-CB4B647AC24D}" type="slidenum">
              <a:rPr lang="en-GB" altLang="en-US"/>
              <a:pPr>
                <a:defRPr/>
              </a:pPr>
              <a:t>‹#›</a:t>
            </a:fld>
            <a:endParaRPr lang="en-GB" altLang="en-US"/>
          </a:p>
        </p:txBody>
      </p:sp>
    </p:spTree>
    <p:extLst>
      <p:ext uri="{BB962C8B-B14F-4D97-AF65-F5344CB8AC3E}">
        <p14:creationId xmlns:p14="http://schemas.microsoft.com/office/powerpoint/2010/main" val="11038553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CD21FD50-56E8-9348-B3A4-593B47D27818}" type="slidenum">
              <a:rPr lang="en-GB" altLang="en-US"/>
              <a:pPr>
                <a:defRPr/>
              </a:pPr>
              <a:t>‹#›</a:t>
            </a:fld>
            <a:endParaRPr lang="en-GB" altLang="en-US"/>
          </a:p>
        </p:txBody>
      </p:sp>
    </p:spTree>
    <p:extLst>
      <p:ext uri="{BB962C8B-B14F-4D97-AF65-F5344CB8AC3E}">
        <p14:creationId xmlns:p14="http://schemas.microsoft.com/office/powerpoint/2010/main" val="386430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25D81678-BFDF-4545-9547-E1B4C2CA7BAA}" type="slidenum">
              <a:rPr lang="en-GB" altLang="en-US"/>
              <a:pPr>
                <a:defRPr/>
              </a:pPr>
              <a:t>‹#›</a:t>
            </a:fld>
            <a:endParaRPr lang="en-GB" altLang="en-US"/>
          </a:p>
        </p:txBody>
      </p:sp>
    </p:spTree>
    <p:extLst>
      <p:ext uri="{BB962C8B-B14F-4D97-AF65-F5344CB8AC3E}">
        <p14:creationId xmlns:p14="http://schemas.microsoft.com/office/powerpoint/2010/main" val="754360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4175" y="398463"/>
            <a:ext cx="8375650" cy="4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GB" altLang="en-US"/>
              <a:t>Click to edit Master title style</a:t>
            </a:r>
          </a:p>
        </p:txBody>
      </p:sp>
      <p:sp>
        <p:nvSpPr>
          <p:cNvPr id="1027" name="Rectangle 3"/>
          <p:cNvSpPr>
            <a:spLocks noGrp="1" noChangeArrowheads="1"/>
          </p:cNvSpPr>
          <p:nvPr>
            <p:ph type="body" idx="1"/>
          </p:nvPr>
        </p:nvSpPr>
        <p:spPr bwMode="auto">
          <a:xfrm>
            <a:off x="384175" y="1708150"/>
            <a:ext cx="8374063" cy="406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30" name="Rectangle 6"/>
          <p:cNvSpPr>
            <a:spLocks noGrp="1" noChangeArrowheads="1"/>
          </p:cNvSpPr>
          <p:nvPr>
            <p:ph type="sldNum" sz="quarter" idx="4"/>
          </p:nvPr>
        </p:nvSpPr>
        <p:spPr bwMode="auto">
          <a:xfrm>
            <a:off x="7862888" y="6451600"/>
            <a:ext cx="900112" cy="179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eaLnBrk="1" hangingPunct="1">
              <a:defRPr sz="1000" smtClean="0">
                <a:solidFill>
                  <a:schemeClr val="tx2"/>
                </a:solidFill>
              </a:defRPr>
            </a:lvl1pPr>
          </a:lstStyle>
          <a:p>
            <a:pPr>
              <a:defRPr/>
            </a:pPr>
            <a:fld id="{95037D79-7212-4F45-83CE-990B5CB93437}"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sldLayoutIdLst>
    <p:sldLayoutId id="2147483683"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hdr="0" ftr="0" dt="0"/>
  <p:txStyles>
    <p:titleStyle>
      <a:lvl1pPr algn="l" rtl="0" eaLnBrk="0" fontAlgn="base" hangingPunct="0">
        <a:spcBef>
          <a:spcPct val="0"/>
        </a:spcBef>
        <a:spcAft>
          <a:spcPct val="0"/>
        </a:spcAft>
        <a:defRPr sz="2600" b="1">
          <a:solidFill>
            <a:schemeClr val="tx2"/>
          </a:solidFill>
          <a:latin typeface="+mj-lt"/>
          <a:ea typeface="+mj-ea"/>
          <a:cs typeface="+mj-cs"/>
        </a:defRPr>
      </a:lvl1pPr>
      <a:lvl2pPr algn="l" rtl="0" eaLnBrk="0" fontAlgn="base" hangingPunct="0">
        <a:spcBef>
          <a:spcPct val="0"/>
        </a:spcBef>
        <a:spcAft>
          <a:spcPct val="0"/>
        </a:spcAft>
        <a:defRPr sz="2600" b="1">
          <a:solidFill>
            <a:schemeClr val="tx2"/>
          </a:solidFill>
          <a:latin typeface="Arial" charset="0"/>
        </a:defRPr>
      </a:lvl2pPr>
      <a:lvl3pPr algn="l" rtl="0" eaLnBrk="0" fontAlgn="base" hangingPunct="0">
        <a:spcBef>
          <a:spcPct val="0"/>
        </a:spcBef>
        <a:spcAft>
          <a:spcPct val="0"/>
        </a:spcAft>
        <a:defRPr sz="2600" b="1">
          <a:solidFill>
            <a:schemeClr val="tx2"/>
          </a:solidFill>
          <a:latin typeface="Arial" charset="0"/>
        </a:defRPr>
      </a:lvl3pPr>
      <a:lvl4pPr algn="l" rtl="0" eaLnBrk="0" fontAlgn="base" hangingPunct="0">
        <a:spcBef>
          <a:spcPct val="0"/>
        </a:spcBef>
        <a:spcAft>
          <a:spcPct val="0"/>
        </a:spcAft>
        <a:defRPr sz="2600" b="1">
          <a:solidFill>
            <a:schemeClr val="tx2"/>
          </a:solidFill>
          <a:latin typeface="Arial" charset="0"/>
        </a:defRPr>
      </a:lvl4pPr>
      <a:lvl5pPr algn="l" rtl="0" eaLnBrk="0" fontAlgn="base" hangingPunct="0">
        <a:spcBef>
          <a:spcPct val="0"/>
        </a:spcBef>
        <a:spcAft>
          <a:spcPct val="0"/>
        </a:spcAft>
        <a:defRPr sz="2600" b="1">
          <a:solidFill>
            <a:schemeClr val="tx2"/>
          </a:solidFill>
          <a:latin typeface="Arial" charset="0"/>
        </a:defRPr>
      </a:lvl5pPr>
      <a:lvl6pPr marL="457200" algn="l" rtl="0" fontAlgn="base">
        <a:spcBef>
          <a:spcPct val="0"/>
        </a:spcBef>
        <a:spcAft>
          <a:spcPct val="0"/>
        </a:spcAft>
        <a:defRPr sz="2600" b="1">
          <a:solidFill>
            <a:schemeClr val="tx2"/>
          </a:solidFill>
          <a:latin typeface="Arial" charset="0"/>
        </a:defRPr>
      </a:lvl6pPr>
      <a:lvl7pPr marL="914400" algn="l" rtl="0" fontAlgn="base">
        <a:spcBef>
          <a:spcPct val="0"/>
        </a:spcBef>
        <a:spcAft>
          <a:spcPct val="0"/>
        </a:spcAft>
        <a:defRPr sz="2600" b="1">
          <a:solidFill>
            <a:schemeClr val="tx2"/>
          </a:solidFill>
          <a:latin typeface="Arial" charset="0"/>
        </a:defRPr>
      </a:lvl7pPr>
      <a:lvl8pPr marL="1371600" algn="l" rtl="0" fontAlgn="base">
        <a:spcBef>
          <a:spcPct val="0"/>
        </a:spcBef>
        <a:spcAft>
          <a:spcPct val="0"/>
        </a:spcAft>
        <a:defRPr sz="2600" b="1">
          <a:solidFill>
            <a:schemeClr val="tx2"/>
          </a:solidFill>
          <a:latin typeface="Arial" charset="0"/>
        </a:defRPr>
      </a:lvl8pPr>
      <a:lvl9pPr marL="1828800" algn="l" rtl="0" fontAlgn="base">
        <a:spcBef>
          <a:spcPct val="0"/>
        </a:spcBef>
        <a:spcAft>
          <a:spcPct val="0"/>
        </a:spcAft>
        <a:defRPr sz="2600" b="1">
          <a:solidFill>
            <a:schemeClr val="tx2"/>
          </a:solidFill>
          <a:latin typeface="Arial" charset="0"/>
        </a:defRPr>
      </a:lvl9pPr>
    </p:titleStyle>
    <p:bodyStyle>
      <a:lvl1pPr marL="269875" indent="-269875" algn="l" rtl="0" eaLnBrk="0" fontAlgn="base" hangingPunct="0">
        <a:spcBef>
          <a:spcPct val="0"/>
        </a:spcBef>
        <a:spcAft>
          <a:spcPct val="75000"/>
        </a:spcAft>
        <a:buChar char="•"/>
        <a:defRPr sz="2000">
          <a:solidFill>
            <a:schemeClr val="tx1"/>
          </a:solidFill>
          <a:latin typeface="+mn-lt"/>
          <a:ea typeface="+mn-ea"/>
          <a:cs typeface="+mn-cs"/>
        </a:defRPr>
      </a:lvl1pPr>
      <a:lvl2pPr marL="538163" indent="-266700" algn="l" rtl="0" eaLnBrk="0" fontAlgn="base" hangingPunct="0">
        <a:spcBef>
          <a:spcPct val="0"/>
        </a:spcBef>
        <a:spcAft>
          <a:spcPct val="75000"/>
        </a:spcAft>
        <a:buChar char="•"/>
        <a:defRPr sz="2000">
          <a:solidFill>
            <a:schemeClr val="tx1"/>
          </a:solidFill>
          <a:latin typeface="+mn-lt"/>
        </a:defRPr>
      </a:lvl2pPr>
      <a:lvl3pPr marL="809625" indent="-269875" algn="l" rtl="0" eaLnBrk="0" fontAlgn="base" hangingPunct="0">
        <a:spcBef>
          <a:spcPct val="0"/>
        </a:spcBef>
        <a:spcAft>
          <a:spcPct val="75000"/>
        </a:spcAft>
        <a:buChar char="•"/>
        <a:defRPr sz="2000">
          <a:solidFill>
            <a:schemeClr val="tx1"/>
          </a:solidFill>
          <a:latin typeface="+mn-lt"/>
        </a:defRPr>
      </a:lvl3pPr>
      <a:lvl4pPr marL="1079500" indent="-268288" algn="l" rtl="0" eaLnBrk="0" fontAlgn="base" hangingPunct="0">
        <a:spcBef>
          <a:spcPct val="0"/>
        </a:spcBef>
        <a:spcAft>
          <a:spcPct val="75000"/>
        </a:spcAft>
        <a:buChar char="•"/>
        <a:defRPr sz="2000">
          <a:solidFill>
            <a:schemeClr val="tx1"/>
          </a:solidFill>
          <a:latin typeface="+mn-lt"/>
        </a:defRPr>
      </a:lvl4pPr>
      <a:lvl5pPr marL="1350963" indent="-269875" algn="l" rtl="0" eaLnBrk="0" fontAlgn="base" hangingPunct="0">
        <a:spcBef>
          <a:spcPct val="0"/>
        </a:spcBef>
        <a:spcAft>
          <a:spcPct val="75000"/>
        </a:spcAft>
        <a:buChar char="•"/>
        <a:defRPr sz="2000">
          <a:solidFill>
            <a:schemeClr val="tx1"/>
          </a:solidFill>
          <a:latin typeface="+mn-lt"/>
        </a:defRPr>
      </a:lvl5pPr>
      <a:lvl6pPr marL="1808163" indent="-269875" algn="l" rtl="0" fontAlgn="base">
        <a:spcBef>
          <a:spcPct val="0"/>
        </a:spcBef>
        <a:spcAft>
          <a:spcPct val="75000"/>
        </a:spcAft>
        <a:buChar char="•"/>
        <a:defRPr sz="2000">
          <a:solidFill>
            <a:schemeClr val="tx1"/>
          </a:solidFill>
          <a:latin typeface="+mn-lt"/>
        </a:defRPr>
      </a:lvl6pPr>
      <a:lvl7pPr marL="2265363" indent="-269875" algn="l" rtl="0" fontAlgn="base">
        <a:spcBef>
          <a:spcPct val="0"/>
        </a:spcBef>
        <a:spcAft>
          <a:spcPct val="75000"/>
        </a:spcAft>
        <a:buChar char="•"/>
        <a:defRPr sz="2000">
          <a:solidFill>
            <a:schemeClr val="tx1"/>
          </a:solidFill>
          <a:latin typeface="+mn-lt"/>
        </a:defRPr>
      </a:lvl7pPr>
      <a:lvl8pPr marL="2722563" indent="-269875" algn="l" rtl="0" fontAlgn="base">
        <a:spcBef>
          <a:spcPct val="0"/>
        </a:spcBef>
        <a:spcAft>
          <a:spcPct val="75000"/>
        </a:spcAft>
        <a:buChar char="•"/>
        <a:defRPr sz="2000">
          <a:solidFill>
            <a:schemeClr val="tx1"/>
          </a:solidFill>
          <a:latin typeface="+mn-lt"/>
        </a:defRPr>
      </a:lvl8pPr>
      <a:lvl9pPr marL="3179763" indent="-269875" algn="l" rtl="0" fontAlgn="base">
        <a:spcBef>
          <a:spcPct val="0"/>
        </a:spcBef>
        <a:spcAft>
          <a:spcPct val="7500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1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0.emf"/><Relationship Id="rId4" Type="http://schemas.openxmlformats.org/officeDocument/2006/relationships/image" Target="../media/image19.wmf"/></Relationships>
</file>

<file path=ppt/slides/_rels/slide17.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emf"/><Relationship Id="rId7"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emf"/><Relationship Id="rId4" Type="http://schemas.openxmlformats.org/officeDocument/2006/relationships/image" Target="../media/image7.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defRPr/>
            </a:pPr>
            <a:r>
              <a:rPr lang="en-US" altLang="en-US" dirty="0"/>
              <a:t>Towards natural conversation with machines</a:t>
            </a:r>
          </a:p>
        </p:txBody>
      </p:sp>
      <p:sp>
        <p:nvSpPr>
          <p:cNvPr id="3075" name="Rectangle 3"/>
          <p:cNvSpPr>
            <a:spLocks noGrp="1" noChangeArrowheads="1"/>
          </p:cNvSpPr>
          <p:nvPr>
            <p:ph type="subTitle" idx="1"/>
          </p:nvPr>
        </p:nvSpPr>
        <p:spPr>
          <a:xfrm>
            <a:off x="384175" y="3800475"/>
            <a:ext cx="8374063" cy="539750"/>
          </a:xfrm>
        </p:spPr>
        <p:txBody>
          <a:bodyPr/>
          <a:lstStyle/>
          <a:p>
            <a:pPr eaLnBrk="1" hangingPunct="1">
              <a:defRPr/>
            </a:pPr>
            <a:r>
              <a:rPr lang="en-US" dirty="0" err="1">
                <a:latin typeface="Calibri" pitchFamily="34" charset="0"/>
              </a:rPr>
              <a:t>Milica</a:t>
            </a:r>
            <a:r>
              <a:rPr lang="en-US">
                <a:latin typeface="Calibri" pitchFamily="34" charset="0"/>
              </a:rPr>
              <a:t> Ga</a:t>
            </a:r>
            <a:r>
              <a:rPr lang="sr-Latn-CS" err="1">
                <a:latin typeface="Calibri" pitchFamily="34" charset="0"/>
              </a:rPr>
              <a:t>š</a:t>
            </a:r>
            <a:r>
              <a:rPr lang="en-US" err="1">
                <a:latin typeface="Calibri" pitchFamily="34" charset="0"/>
              </a:rPr>
              <a:t>i</a:t>
            </a:r>
            <a:r>
              <a:rPr lang="sr-Latn-CS" err="1">
                <a:latin typeface="Calibri" pitchFamily="34" charset="0"/>
              </a:rPr>
              <a:t>ć</a:t>
            </a:r>
            <a:endParaRPr lang="en-US">
              <a:latin typeface="Calibri" pitchFamily="34" charset="0"/>
            </a:endParaRPr>
          </a:p>
        </p:txBody>
      </p:sp>
      <p:sp>
        <p:nvSpPr>
          <p:cNvPr id="3076" name="Rectangle 4"/>
          <p:cNvSpPr>
            <a:spLocks noChangeArrowheads="1"/>
          </p:cNvSpPr>
          <p:nvPr/>
        </p:nvSpPr>
        <p:spPr bwMode="auto">
          <a:xfrm>
            <a:off x="384175" y="5548313"/>
            <a:ext cx="837406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GB" altLang="en-US" b="1">
                <a:solidFill>
                  <a:schemeClr val="tx2"/>
                </a:solidFill>
              </a:rPr>
              <a:t>Dialogue Systems Group</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Semantically-constrained word-vector </a:t>
            </a:r>
            <a:r>
              <a:rPr lang="en-US" err="1"/>
              <a:t>embeddings</a:t>
            </a:r>
            <a:endParaRPr lang="en-US"/>
          </a:p>
        </p:txBody>
      </p:sp>
      <p:sp>
        <p:nvSpPr>
          <p:cNvPr id="4" name="Slide Number Placeholder 3"/>
          <p:cNvSpPr>
            <a:spLocks noGrp="1"/>
          </p:cNvSpPr>
          <p:nvPr>
            <p:ph type="sldNum" sz="quarter" idx="10"/>
          </p:nvPr>
        </p:nvSpPr>
        <p:spPr/>
        <p:txBody>
          <a:bodyPr/>
          <a:lstStyle/>
          <a:p>
            <a:pPr>
              <a:defRPr/>
            </a:pPr>
            <a:fld id="{E8767581-6A4A-B14A-85FC-08F75FC54724}" type="slidenum">
              <a:rPr lang="en-GB" altLang="en-US" smtClean="0"/>
              <a:pPr>
                <a:defRPr/>
              </a:pPr>
              <a:t>10</a:t>
            </a:fld>
            <a:endParaRPr lang="en-GB" altLang="en-US"/>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4175" y="2094804"/>
            <a:ext cx="8374063" cy="3293866"/>
          </a:xfrm>
        </p:spPr>
      </p:pic>
    </p:spTree>
    <p:extLst>
      <p:ext uri="{BB962C8B-B14F-4D97-AF65-F5344CB8AC3E}">
        <p14:creationId xmlns:p14="http://schemas.microsoft.com/office/powerpoint/2010/main" val="1727146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Multi-domain belief tracking with knowledge sharing</a:t>
            </a:r>
          </a:p>
        </p:txBody>
      </p:sp>
      <p:sp>
        <p:nvSpPr>
          <p:cNvPr id="4" name="Slide Number Placeholder 3"/>
          <p:cNvSpPr>
            <a:spLocks noGrp="1"/>
          </p:cNvSpPr>
          <p:nvPr>
            <p:ph type="sldNum" sz="quarter" idx="10"/>
          </p:nvPr>
        </p:nvSpPr>
        <p:spPr/>
        <p:txBody>
          <a:bodyPr/>
          <a:lstStyle/>
          <a:p>
            <a:pPr>
              <a:defRPr/>
            </a:pPr>
            <a:fld id="{E8767581-6A4A-B14A-85FC-08F75FC54724}" type="slidenum">
              <a:rPr lang="en-GB" altLang="en-US" smtClean="0"/>
              <a:pPr>
                <a:defRPr/>
              </a:pPr>
              <a:t>11</a:t>
            </a:fld>
            <a:endParaRPr lang="en-GB" altLang="en-US"/>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68517" y="1708150"/>
            <a:ext cx="6005378" cy="4067175"/>
          </a:xfrm>
        </p:spPr>
      </p:pic>
    </p:spTree>
    <p:extLst>
      <p:ext uri="{BB962C8B-B14F-4D97-AF65-F5344CB8AC3E}">
        <p14:creationId xmlns:p14="http://schemas.microsoft.com/office/powerpoint/2010/main" val="311468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sets</a:t>
            </a:r>
          </a:p>
        </p:txBody>
      </p:sp>
      <p:sp>
        <p:nvSpPr>
          <p:cNvPr id="3" name="Content Placeholder 2"/>
          <p:cNvSpPr>
            <a:spLocks noGrp="1"/>
          </p:cNvSpPr>
          <p:nvPr>
            <p:ph idx="1"/>
          </p:nvPr>
        </p:nvSpPr>
        <p:spPr/>
        <p:txBody>
          <a:bodyPr/>
          <a:lstStyle/>
          <a:p>
            <a:r>
              <a:rPr lang="en-US" dirty="0"/>
              <a:t>Datasets are collected in a Wizard of Oz setting</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E8767581-6A4A-B14A-85FC-08F75FC54724}" type="slidenum">
              <a:rPr lang="en-GB" altLang="en-US" smtClean="0"/>
              <a:pPr>
                <a:defRPr/>
              </a:pPr>
              <a:t>12</a:t>
            </a:fld>
            <a:endParaRPr lang="en-GB" altLang="en-US"/>
          </a:p>
        </p:txBody>
      </p:sp>
      <p:sp>
        <p:nvSpPr>
          <p:cNvPr id="5" name="TextBox 4"/>
          <p:cNvSpPr txBox="1"/>
          <p:nvPr/>
        </p:nvSpPr>
        <p:spPr>
          <a:xfrm>
            <a:off x="6249665" y="5590659"/>
            <a:ext cx="2498799" cy="369332"/>
          </a:xfrm>
          <a:prstGeom prst="rect">
            <a:avLst/>
          </a:prstGeom>
          <a:noFill/>
        </p:spPr>
        <p:txBody>
          <a:bodyPr wrap="square" rtlCol="0">
            <a:spAutoFit/>
          </a:bodyPr>
          <a:lstStyle/>
          <a:p>
            <a:r>
              <a:rPr lang="en-GB" i="1">
                <a:latin typeface="Calibri" pitchFamily="34" charset="0"/>
              </a:rPr>
              <a:t>Google Faculty Award</a:t>
            </a:r>
          </a:p>
        </p:txBody>
      </p:sp>
      <p:graphicFrame>
        <p:nvGraphicFramePr>
          <p:cNvPr id="7" name="Table 6"/>
          <p:cNvGraphicFramePr>
            <a:graphicFrameLocks noGrp="1"/>
          </p:cNvGraphicFramePr>
          <p:nvPr>
            <p:extLst>
              <p:ext uri="{D42A27DB-BD31-4B8C-83A1-F6EECF244321}">
                <p14:modId xmlns:p14="http://schemas.microsoft.com/office/powerpoint/2010/main" val="1339086860"/>
              </p:ext>
            </p:extLst>
          </p:nvPr>
        </p:nvGraphicFramePr>
        <p:xfrm>
          <a:off x="1523206" y="2852936"/>
          <a:ext cx="6096000" cy="2304256"/>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WOZ</a:t>
                      </a:r>
                      <a:r>
                        <a:rPr lang="en-US" baseline="0" dirty="0"/>
                        <a:t> 2.0</a:t>
                      </a:r>
                      <a:endParaRPr lang="en-US" dirty="0"/>
                    </a:p>
                  </a:txBody>
                  <a:tcPr/>
                </a:tc>
                <a:tc>
                  <a:txBody>
                    <a:bodyPr/>
                    <a:lstStyle/>
                    <a:p>
                      <a:r>
                        <a:rPr lang="en-US" dirty="0" err="1"/>
                        <a:t>MultiWOZ</a:t>
                      </a:r>
                      <a:endParaRPr lang="en-US" dirty="0"/>
                    </a:p>
                  </a:txBody>
                  <a:tcPr/>
                </a:tc>
                <a:extLst>
                  <a:ext uri="{0D108BD9-81ED-4DB2-BD59-A6C34878D82A}">
                    <a16:rowId xmlns:a16="http://schemas.microsoft.com/office/drawing/2014/main" val="10000"/>
                  </a:ext>
                </a:extLst>
              </a:tr>
              <a:tr h="370840">
                <a:tc>
                  <a:txBody>
                    <a:bodyPr/>
                    <a:lstStyle/>
                    <a:p>
                      <a:r>
                        <a:rPr lang="en-US" dirty="0"/>
                        <a:t>#</a:t>
                      </a:r>
                      <a:r>
                        <a:rPr lang="en-US" baseline="0" dirty="0"/>
                        <a:t> of dialogues</a:t>
                      </a:r>
                      <a:endParaRPr lang="en-US" dirty="0"/>
                    </a:p>
                  </a:txBody>
                  <a:tcPr/>
                </a:tc>
                <a:tc>
                  <a:txBody>
                    <a:bodyPr/>
                    <a:lstStyle/>
                    <a:p>
                      <a:pPr algn="r"/>
                      <a:r>
                        <a:rPr lang="en-US" dirty="0"/>
                        <a:t>1200</a:t>
                      </a:r>
                    </a:p>
                  </a:txBody>
                  <a:tcPr/>
                </a:tc>
                <a:tc>
                  <a:txBody>
                    <a:bodyPr/>
                    <a:lstStyle/>
                    <a:p>
                      <a:pPr algn="r"/>
                      <a:r>
                        <a:rPr lang="en-US"/>
                        <a:t>9855</a:t>
                      </a:r>
                      <a:endParaRPr lang="en-US" dirty="0"/>
                    </a:p>
                  </a:txBody>
                  <a:tcPr/>
                </a:tc>
                <a:extLst>
                  <a:ext uri="{0D108BD9-81ED-4DB2-BD59-A6C34878D82A}">
                    <a16:rowId xmlns:a16="http://schemas.microsoft.com/office/drawing/2014/main" val="10001"/>
                  </a:ext>
                </a:extLst>
              </a:tr>
              <a:tr h="410448">
                <a:tc>
                  <a:txBody>
                    <a:bodyPr/>
                    <a:lstStyle/>
                    <a:p>
                      <a:r>
                        <a:rPr lang="en-US" dirty="0"/>
                        <a:t># of domains</a:t>
                      </a:r>
                    </a:p>
                  </a:txBody>
                  <a:tcPr/>
                </a:tc>
                <a:tc>
                  <a:txBody>
                    <a:bodyPr/>
                    <a:lstStyle/>
                    <a:p>
                      <a:pPr algn="r"/>
                      <a:r>
                        <a:rPr lang="en-US" dirty="0"/>
                        <a:t>1</a:t>
                      </a:r>
                    </a:p>
                  </a:txBody>
                  <a:tcPr/>
                </a:tc>
                <a:tc>
                  <a:txBody>
                    <a:bodyPr/>
                    <a:lstStyle/>
                    <a:p>
                      <a:pPr algn="r"/>
                      <a:r>
                        <a:rPr lang="en-US" dirty="0"/>
                        <a:t>5</a:t>
                      </a:r>
                    </a:p>
                  </a:txBody>
                  <a:tcPr/>
                </a:tc>
                <a:extLst>
                  <a:ext uri="{0D108BD9-81ED-4DB2-BD59-A6C34878D82A}">
                    <a16:rowId xmlns:a16="http://schemas.microsoft.com/office/drawing/2014/main" val="10002"/>
                  </a:ext>
                </a:extLst>
              </a:tr>
              <a:tr h="410448">
                <a:tc>
                  <a:txBody>
                    <a:bodyPr/>
                    <a:lstStyle/>
                    <a:p>
                      <a:r>
                        <a:rPr lang="en-US" dirty="0"/>
                        <a:t>Avg. # of turns</a:t>
                      </a:r>
                    </a:p>
                  </a:txBody>
                  <a:tcPr/>
                </a:tc>
                <a:tc>
                  <a:txBody>
                    <a:bodyPr/>
                    <a:lstStyle/>
                    <a:p>
                      <a:pPr algn="r"/>
                      <a:r>
                        <a:rPr lang="en-US" dirty="0"/>
                        <a:t>7.45</a:t>
                      </a:r>
                    </a:p>
                  </a:txBody>
                  <a:tcPr/>
                </a:tc>
                <a:tc>
                  <a:txBody>
                    <a:bodyPr/>
                    <a:lstStyle/>
                    <a:p>
                      <a:pPr algn="r"/>
                      <a:r>
                        <a:rPr lang="en-US" dirty="0"/>
                        <a:t>14.30</a:t>
                      </a:r>
                    </a:p>
                  </a:txBody>
                  <a:tcPr/>
                </a:tc>
                <a:extLst>
                  <a:ext uri="{0D108BD9-81ED-4DB2-BD59-A6C34878D82A}">
                    <a16:rowId xmlns:a16="http://schemas.microsoft.com/office/drawing/2014/main" val="10003"/>
                  </a:ext>
                </a:extLst>
              </a:tr>
              <a:tr h="370840">
                <a:tc>
                  <a:txBody>
                    <a:bodyPr/>
                    <a:lstStyle/>
                    <a:p>
                      <a:r>
                        <a:rPr lang="en-US" dirty="0"/>
                        <a:t># of slots</a:t>
                      </a:r>
                    </a:p>
                  </a:txBody>
                  <a:tcPr/>
                </a:tc>
                <a:tc>
                  <a:txBody>
                    <a:bodyPr/>
                    <a:lstStyle/>
                    <a:p>
                      <a:pPr algn="r"/>
                      <a:r>
                        <a:rPr lang="en-US" dirty="0"/>
                        <a:t>7</a:t>
                      </a:r>
                    </a:p>
                  </a:txBody>
                  <a:tcPr/>
                </a:tc>
                <a:tc>
                  <a:txBody>
                    <a:bodyPr/>
                    <a:lstStyle/>
                    <a:p>
                      <a:pPr algn="r"/>
                      <a:r>
                        <a:rPr lang="en-US" dirty="0"/>
                        <a:t>27</a:t>
                      </a:r>
                    </a:p>
                  </a:txBody>
                  <a:tcPr/>
                </a:tc>
                <a:extLst>
                  <a:ext uri="{0D108BD9-81ED-4DB2-BD59-A6C34878D82A}">
                    <a16:rowId xmlns:a16="http://schemas.microsoft.com/office/drawing/2014/main" val="10004"/>
                  </a:ext>
                </a:extLst>
              </a:tr>
              <a:tr h="370840">
                <a:tc>
                  <a:txBody>
                    <a:bodyPr/>
                    <a:lstStyle/>
                    <a:p>
                      <a:r>
                        <a:rPr lang="en-US" dirty="0"/>
                        <a:t># of values</a:t>
                      </a:r>
                    </a:p>
                  </a:txBody>
                  <a:tcPr/>
                </a:tc>
                <a:tc>
                  <a:txBody>
                    <a:bodyPr/>
                    <a:lstStyle/>
                    <a:p>
                      <a:pPr algn="r"/>
                      <a:r>
                        <a:rPr lang="en-US" dirty="0"/>
                        <a:t>99</a:t>
                      </a:r>
                    </a:p>
                  </a:txBody>
                  <a:tcPr/>
                </a:tc>
                <a:tc>
                  <a:txBody>
                    <a:bodyPr/>
                    <a:lstStyle/>
                    <a:p>
                      <a:pPr algn="r"/>
                      <a:r>
                        <a:rPr lang="en-US" dirty="0"/>
                        <a:t>663</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88564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Results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57181461"/>
              </p:ext>
            </p:extLst>
          </p:nvPr>
        </p:nvGraphicFramePr>
        <p:xfrm>
          <a:off x="384175" y="1708150"/>
          <a:ext cx="8374065" cy="1854200"/>
        </p:xfrm>
        <a:graphic>
          <a:graphicData uri="http://schemas.openxmlformats.org/drawingml/2006/table">
            <a:tbl>
              <a:tblPr firstRow="1" bandRow="1">
                <a:tableStyleId>{5C22544A-7EE6-4342-B048-85BDC9FD1C3A}</a:tableStyleId>
              </a:tblPr>
              <a:tblGrid>
                <a:gridCol w="1674813">
                  <a:extLst>
                    <a:ext uri="{9D8B030D-6E8A-4147-A177-3AD203B41FA5}">
                      <a16:colId xmlns:a16="http://schemas.microsoft.com/office/drawing/2014/main" val="20000"/>
                    </a:ext>
                  </a:extLst>
                </a:gridCol>
                <a:gridCol w="1674813">
                  <a:extLst>
                    <a:ext uri="{9D8B030D-6E8A-4147-A177-3AD203B41FA5}">
                      <a16:colId xmlns:a16="http://schemas.microsoft.com/office/drawing/2014/main" val="20001"/>
                    </a:ext>
                  </a:extLst>
                </a:gridCol>
                <a:gridCol w="1674813">
                  <a:extLst>
                    <a:ext uri="{9D8B030D-6E8A-4147-A177-3AD203B41FA5}">
                      <a16:colId xmlns:a16="http://schemas.microsoft.com/office/drawing/2014/main" val="20002"/>
                    </a:ext>
                  </a:extLst>
                </a:gridCol>
                <a:gridCol w="1674813">
                  <a:extLst>
                    <a:ext uri="{9D8B030D-6E8A-4147-A177-3AD203B41FA5}">
                      <a16:colId xmlns:a16="http://schemas.microsoft.com/office/drawing/2014/main" val="20003"/>
                    </a:ext>
                  </a:extLst>
                </a:gridCol>
                <a:gridCol w="1674813">
                  <a:extLst>
                    <a:ext uri="{9D8B030D-6E8A-4147-A177-3AD203B41FA5}">
                      <a16:colId xmlns:a16="http://schemas.microsoft.com/office/drawing/2014/main" val="20004"/>
                    </a:ext>
                  </a:extLst>
                </a:gridCol>
              </a:tblGrid>
              <a:tr h="370840">
                <a:tc>
                  <a:txBody>
                    <a:bodyPr/>
                    <a:lstStyle/>
                    <a:p>
                      <a:r>
                        <a:rPr lang="en-US"/>
                        <a:t>Accuracy</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r>
                        <a:rPr lang="en-US"/>
                        <a:t>NBT</a:t>
                      </a:r>
                    </a:p>
                  </a:txBody>
                  <a:tcPr/>
                </a:tc>
                <a:tc>
                  <a:txBody>
                    <a:bodyPr/>
                    <a:lstStyle/>
                    <a:p>
                      <a:r>
                        <a:rPr lang="en-US"/>
                        <a:t>NBT-KS</a:t>
                      </a:r>
                    </a:p>
                  </a:txBody>
                  <a:tcPr/>
                </a:tc>
                <a:tc>
                  <a:txBody>
                    <a:bodyPr/>
                    <a:lstStyle/>
                    <a:p>
                      <a:r>
                        <a:rPr lang="en-US"/>
                        <a:t>NBT</a:t>
                      </a:r>
                    </a:p>
                  </a:txBody>
                  <a:tcPr/>
                </a:tc>
                <a:tc>
                  <a:txBody>
                    <a:bodyPr/>
                    <a:lstStyle/>
                    <a:p>
                      <a:r>
                        <a:rPr lang="en-US"/>
                        <a:t>NBT-KS</a:t>
                      </a:r>
                    </a:p>
                  </a:txBody>
                  <a:tcPr/>
                </a:tc>
                <a:extLst>
                  <a:ext uri="{0D108BD9-81ED-4DB2-BD59-A6C34878D82A}">
                    <a16:rowId xmlns:a16="http://schemas.microsoft.com/office/drawing/2014/main" val="10001"/>
                  </a:ext>
                </a:extLst>
              </a:tr>
              <a:tr h="370840">
                <a:tc>
                  <a:txBody>
                    <a:bodyPr/>
                    <a:lstStyle/>
                    <a:p>
                      <a:r>
                        <a:rPr lang="en-US"/>
                        <a:t>Food</a:t>
                      </a:r>
                    </a:p>
                  </a:txBody>
                  <a:tcPr/>
                </a:tc>
                <a:tc>
                  <a:txBody>
                    <a:bodyPr/>
                    <a:lstStyle/>
                    <a:p>
                      <a:pPr algn="r"/>
                      <a:r>
                        <a:rPr lang="en-US"/>
                        <a:t>88.9</a:t>
                      </a:r>
                    </a:p>
                  </a:txBody>
                  <a:tcPr/>
                </a:tc>
                <a:tc>
                  <a:txBody>
                    <a:bodyPr/>
                    <a:lstStyle/>
                    <a:p>
                      <a:pPr algn="r"/>
                      <a:r>
                        <a:rPr lang="en-US" b="1"/>
                        <a:t>96.4</a:t>
                      </a:r>
                    </a:p>
                  </a:txBody>
                  <a:tcPr/>
                </a:tc>
                <a:tc>
                  <a:txBody>
                    <a:bodyPr/>
                    <a:lstStyle/>
                    <a:p>
                      <a:pPr algn="r"/>
                      <a:r>
                        <a:rPr lang="en-US"/>
                        <a:t>78.3</a:t>
                      </a:r>
                    </a:p>
                  </a:txBody>
                  <a:tcPr/>
                </a:tc>
                <a:tc>
                  <a:txBody>
                    <a:bodyPr/>
                    <a:lstStyle/>
                    <a:p>
                      <a:pPr algn="r"/>
                      <a:r>
                        <a:rPr lang="en-US" b="1"/>
                        <a:t>85.3</a:t>
                      </a:r>
                    </a:p>
                  </a:txBody>
                  <a:tcPr/>
                </a:tc>
                <a:extLst>
                  <a:ext uri="{0D108BD9-81ED-4DB2-BD59-A6C34878D82A}">
                    <a16:rowId xmlns:a16="http://schemas.microsoft.com/office/drawing/2014/main" val="10002"/>
                  </a:ext>
                </a:extLst>
              </a:tr>
              <a:tr h="370840">
                <a:tc>
                  <a:txBody>
                    <a:bodyPr/>
                    <a:lstStyle/>
                    <a:p>
                      <a:r>
                        <a:rPr lang="en-US"/>
                        <a:t>Price</a:t>
                      </a:r>
                    </a:p>
                  </a:txBody>
                  <a:tcPr/>
                </a:tc>
                <a:tc>
                  <a:txBody>
                    <a:bodyPr/>
                    <a:lstStyle/>
                    <a:p>
                      <a:pPr algn="r"/>
                      <a:r>
                        <a:rPr lang="en-US"/>
                        <a:t>93.7</a:t>
                      </a:r>
                    </a:p>
                  </a:txBody>
                  <a:tcPr/>
                </a:tc>
                <a:tc>
                  <a:txBody>
                    <a:bodyPr/>
                    <a:lstStyle/>
                    <a:p>
                      <a:pPr algn="r"/>
                      <a:r>
                        <a:rPr lang="en-US" b="1"/>
                        <a:t>97.6</a:t>
                      </a:r>
                    </a:p>
                  </a:txBody>
                  <a:tcPr/>
                </a:tc>
                <a:tc>
                  <a:txBody>
                    <a:bodyPr/>
                    <a:lstStyle/>
                    <a:p>
                      <a:pPr algn="r"/>
                      <a:r>
                        <a:rPr lang="en-US"/>
                        <a:t>92.6</a:t>
                      </a:r>
                    </a:p>
                  </a:txBody>
                  <a:tcPr/>
                </a:tc>
                <a:tc>
                  <a:txBody>
                    <a:bodyPr/>
                    <a:lstStyle/>
                    <a:p>
                      <a:pPr algn="r"/>
                      <a:r>
                        <a:rPr lang="en-US" b="1"/>
                        <a:t>93.6</a:t>
                      </a:r>
                    </a:p>
                  </a:txBody>
                  <a:tcPr/>
                </a:tc>
                <a:extLst>
                  <a:ext uri="{0D108BD9-81ED-4DB2-BD59-A6C34878D82A}">
                    <a16:rowId xmlns:a16="http://schemas.microsoft.com/office/drawing/2014/main" val="10003"/>
                  </a:ext>
                </a:extLst>
              </a:tr>
              <a:tr h="370840">
                <a:tc>
                  <a:txBody>
                    <a:bodyPr/>
                    <a:lstStyle/>
                    <a:p>
                      <a:r>
                        <a:rPr lang="en-US"/>
                        <a:t>Area</a:t>
                      </a:r>
                    </a:p>
                  </a:txBody>
                  <a:tcPr/>
                </a:tc>
                <a:tc>
                  <a:txBody>
                    <a:bodyPr/>
                    <a:lstStyle/>
                    <a:p>
                      <a:pPr algn="r"/>
                      <a:r>
                        <a:rPr lang="en-US"/>
                        <a:t>94.3</a:t>
                      </a:r>
                    </a:p>
                  </a:txBody>
                  <a:tcPr/>
                </a:tc>
                <a:tc>
                  <a:txBody>
                    <a:bodyPr/>
                    <a:lstStyle/>
                    <a:p>
                      <a:pPr algn="r"/>
                      <a:r>
                        <a:rPr lang="en-US" b="1"/>
                        <a:t>98.1</a:t>
                      </a:r>
                    </a:p>
                  </a:txBody>
                  <a:tcPr/>
                </a:tc>
                <a:tc>
                  <a:txBody>
                    <a:bodyPr/>
                    <a:lstStyle/>
                    <a:p>
                      <a:pPr algn="r"/>
                      <a:r>
                        <a:rPr lang="en-US"/>
                        <a:t>78.3</a:t>
                      </a:r>
                    </a:p>
                  </a:txBody>
                  <a:tcPr/>
                </a:tc>
                <a:tc>
                  <a:txBody>
                    <a:bodyPr/>
                    <a:lstStyle/>
                    <a:p>
                      <a:pPr algn="r"/>
                      <a:r>
                        <a:rPr lang="en-US" b="1"/>
                        <a:t>86.4</a:t>
                      </a:r>
                    </a:p>
                  </a:txBody>
                  <a:tcPr/>
                </a:tc>
                <a:extLst>
                  <a:ext uri="{0D108BD9-81ED-4DB2-BD59-A6C34878D82A}">
                    <a16:rowId xmlns:a16="http://schemas.microsoft.com/office/drawing/2014/main" val="10004"/>
                  </a:ext>
                </a:extLst>
              </a:tr>
            </a:tbl>
          </a:graphicData>
        </a:graphic>
      </p:graphicFrame>
      <p:sp>
        <p:nvSpPr>
          <p:cNvPr id="4" name="Slide Number Placeholder 3"/>
          <p:cNvSpPr>
            <a:spLocks noGrp="1"/>
          </p:cNvSpPr>
          <p:nvPr>
            <p:ph type="sldNum" sz="quarter" idx="10"/>
          </p:nvPr>
        </p:nvSpPr>
        <p:spPr/>
        <p:txBody>
          <a:bodyPr/>
          <a:lstStyle/>
          <a:p>
            <a:pPr>
              <a:defRPr/>
            </a:pPr>
            <a:fld id="{E8767581-6A4A-B14A-85FC-08F75FC54724}" type="slidenum">
              <a:rPr lang="en-GB" altLang="en-US" smtClean="0"/>
              <a:pPr>
                <a:defRPr/>
              </a:pPr>
              <a:t>13</a:t>
            </a:fld>
            <a:endParaRPr lang="en-GB" altLang="en-US"/>
          </a:p>
        </p:txBody>
      </p:sp>
      <p:sp>
        <p:nvSpPr>
          <p:cNvPr id="6" name="Rectangle 5"/>
          <p:cNvSpPr/>
          <p:nvPr/>
        </p:nvSpPr>
        <p:spPr>
          <a:xfrm>
            <a:off x="2123728" y="1772816"/>
            <a:ext cx="3240360"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WOZ 2.0</a:t>
            </a:r>
          </a:p>
        </p:txBody>
      </p:sp>
      <p:sp>
        <p:nvSpPr>
          <p:cNvPr id="7" name="Rectangle 6"/>
          <p:cNvSpPr/>
          <p:nvPr/>
        </p:nvSpPr>
        <p:spPr>
          <a:xfrm>
            <a:off x="5440984" y="1772816"/>
            <a:ext cx="3240360"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MultiWOZ</a:t>
            </a:r>
            <a:r>
              <a:rPr lang="en-US"/>
              <a:t> (restaurants)</a:t>
            </a:r>
          </a:p>
        </p:txBody>
      </p:sp>
      <p:graphicFrame>
        <p:nvGraphicFramePr>
          <p:cNvPr id="10" name="Table 9"/>
          <p:cNvGraphicFramePr>
            <a:graphicFrameLocks noGrp="1"/>
          </p:cNvGraphicFramePr>
          <p:nvPr>
            <p:extLst>
              <p:ext uri="{D42A27DB-BD31-4B8C-83A1-F6EECF244321}">
                <p14:modId xmlns:p14="http://schemas.microsoft.com/office/powerpoint/2010/main" val="905571817"/>
              </p:ext>
            </p:extLst>
          </p:nvPr>
        </p:nvGraphicFramePr>
        <p:xfrm>
          <a:off x="1523207" y="3933056"/>
          <a:ext cx="6096000" cy="11125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r>
                        <a:rPr lang="en-US"/>
                        <a:t>Uniform</a:t>
                      </a:r>
                    </a:p>
                  </a:txBody>
                  <a:tcPr/>
                </a:tc>
                <a:tc>
                  <a:txBody>
                    <a:bodyPr/>
                    <a:lstStyle/>
                    <a:p>
                      <a:r>
                        <a:rPr lang="en-US"/>
                        <a:t>NBT-KS</a:t>
                      </a:r>
                    </a:p>
                  </a:txBody>
                  <a:tcPr/>
                </a:tc>
                <a:extLst>
                  <a:ext uri="{0D108BD9-81ED-4DB2-BD59-A6C34878D82A}">
                    <a16:rowId xmlns:a16="http://schemas.microsoft.com/office/drawing/2014/main" val="10001"/>
                  </a:ext>
                </a:extLst>
              </a:tr>
              <a:tr h="370840">
                <a:tc>
                  <a:txBody>
                    <a:bodyPr/>
                    <a:lstStyle/>
                    <a:p>
                      <a:r>
                        <a:rPr lang="en-US"/>
                        <a:t>Average</a:t>
                      </a:r>
                      <a:r>
                        <a:rPr lang="en-US" baseline="0"/>
                        <a:t> Accuracy</a:t>
                      </a:r>
                      <a:endParaRPr lang="en-US"/>
                    </a:p>
                  </a:txBody>
                  <a:tcPr/>
                </a:tc>
                <a:tc>
                  <a:txBody>
                    <a:bodyPr/>
                    <a:lstStyle/>
                    <a:p>
                      <a:pPr algn="r"/>
                      <a:r>
                        <a:rPr lang="en-US"/>
                        <a:t>10.8</a:t>
                      </a:r>
                    </a:p>
                  </a:txBody>
                  <a:tcPr/>
                </a:tc>
                <a:tc>
                  <a:txBody>
                    <a:bodyPr/>
                    <a:lstStyle/>
                    <a:p>
                      <a:pPr algn="r"/>
                      <a:r>
                        <a:rPr lang="en-US" b="1" dirty="0"/>
                        <a:t>93.2</a:t>
                      </a:r>
                    </a:p>
                  </a:txBody>
                  <a:tcPr/>
                </a:tc>
                <a:extLst>
                  <a:ext uri="{0D108BD9-81ED-4DB2-BD59-A6C34878D82A}">
                    <a16:rowId xmlns:a16="http://schemas.microsoft.com/office/drawing/2014/main" val="10002"/>
                  </a:ext>
                </a:extLst>
              </a:tr>
            </a:tbl>
          </a:graphicData>
        </a:graphic>
      </p:graphicFrame>
      <p:sp>
        <p:nvSpPr>
          <p:cNvPr id="11" name="Rectangle 10"/>
          <p:cNvSpPr/>
          <p:nvPr/>
        </p:nvSpPr>
        <p:spPr>
          <a:xfrm>
            <a:off x="3707904" y="4005064"/>
            <a:ext cx="3744416"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MultiWOZ</a:t>
            </a:r>
            <a:endParaRPr lang="en-US"/>
          </a:p>
        </p:txBody>
      </p:sp>
      <p:sp>
        <p:nvSpPr>
          <p:cNvPr id="13" name="TextBox 12"/>
          <p:cNvSpPr txBox="1"/>
          <p:nvPr/>
        </p:nvSpPr>
        <p:spPr>
          <a:xfrm>
            <a:off x="251520" y="5373216"/>
            <a:ext cx="8682202" cy="646331"/>
          </a:xfrm>
          <a:prstGeom prst="rect">
            <a:avLst/>
          </a:prstGeom>
          <a:noFill/>
        </p:spPr>
        <p:txBody>
          <a:bodyPr wrap="square" rtlCol="0">
            <a:spAutoFit/>
          </a:bodyPr>
          <a:lstStyle/>
          <a:p>
            <a:r>
              <a:rPr lang="en-GB" dirty="0">
                <a:latin typeface="Calibri" pitchFamily="34" charset="0"/>
              </a:rPr>
              <a:t>Ramadan et al, </a:t>
            </a:r>
            <a:r>
              <a:rPr lang="en-GB" i="1" dirty="0">
                <a:latin typeface="Calibri" pitchFamily="34" charset="0"/>
              </a:rPr>
              <a:t>Large-Scale Multi-Domain Belief Tracking with Knowledge Sharing</a:t>
            </a:r>
            <a:r>
              <a:rPr lang="en-GB" dirty="0">
                <a:latin typeface="Calibri" pitchFamily="34" charset="0"/>
              </a:rPr>
              <a:t>, ACL, 2018</a:t>
            </a:r>
          </a:p>
        </p:txBody>
      </p:sp>
    </p:spTree>
    <p:extLst>
      <p:ext uri="{BB962C8B-B14F-4D97-AF65-F5344CB8AC3E}">
        <p14:creationId xmlns:p14="http://schemas.microsoft.com/office/powerpoint/2010/main" val="453356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Belief tracking vs policy optimisation</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4175" y="2810627"/>
            <a:ext cx="8374063" cy="1862220"/>
          </a:xfrm>
        </p:spPr>
      </p:pic>
      <p:sp>
        <p:nvSpPr>
          <p:cNvPr id="4" name="Slide Number Placeholder 3"/>
          <p:cNvSpPr>
            <a:spLocks noGrp="1"/>
          </p:cNvSpPr>
          <p:nvPr>
            <p:ph type="sldNum" sz="quarter" idx="10"/>
          </p:nvPr>
        </p:nvSpPr>
        <p:spPr/>
        <p:txBody>
          <a:bodyPr/>
          <a:lstStyle/>
          <a:p>
            <a:pPr>
              <a:defRPr/>
            </a:pPr>
            <a:fld id="{E8767581-6A4A-B14A-85FC-08F75FC54724}" type="slidenum">
              <a:rPr lang="en-GB" altLang="en-US" smtClean="0"/>
              <a:pPr>
                <a:defRPr/>
              </a:pPr>
              <a:t>14</a:t>
            </a:fld>
            <a:endParaRPr lang="en-GB" altLang="en-US"/>
          </a:p>
        </p:txBody>
      </p:sp>
    </p:spTree>
    <p:extLst>
      <p:ext uri="{BB962C8B-B14F-4D97-AF65-F5344CB8AC3E}">
        <p14:creationId xmlns:p14="http://schemas.microsoft.com/office/powerpoint/2010/main" val="637502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GB" dirty="0"/>
              <a:t>Reinforcement learning</a:t>
            </a:r>
          </a:p>
        </p:txBody>
      </p:sp>
      <p:sp>
        <p:nvSpPr>
          <p:cNvPr id="12" name="Rounded Rectangle 11"/>
          <p:cNvSpPr/>
          <p:nvPr/>
        </p:nvSpPr>
        <p:spPr>
          <a:xfrm>
            <a:off x="5786357" y="2636912"/>
            <a:ext cx="2016125" cy="1656184"/>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GB"/>
              <a:t>Dialogue system</a:t>
            </a:r>
          </a:p>
        </p:txBody>
      </p:sp>
      <p:cxnSp>
        <p:nvCxnSpPr>
          <p:cNvPr id="14" name="Elbow Connector 13"/>
          <p:cNvCxnSpPr>
            <a:stCxn id="12" idx="2"/>
            <a:endCxn id="17" idx="2"/>
          </p:cNvCxnSpPr>
          <p:nvPr/>
        </p:nvCxnSpPr>
        <p:spPr>
          <a:xfrm rot="5400000" flipH="1">
            <a:off x="4282506" y="1781182"/>
            <a:ext cx="245732" cy="4778097"/>
          </a:xfrm>
          <a:prstGeom prst="bentConnector3">
            <a:avLst>
              <a:gd name="adj1" fmla="val -162975"/>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17" idx="0"/>
            <a:endCxn id="12" idx="0"/>
          </p:cNvCxnSpPr>
          <p:nvPr/>
        </p:nvCxnSpPr>
        <p:spPr>
          <a:xfrm rot="5400000" flipH="1" flipV="1">
            <a:off x="4341495" y="311740"/>
            <a:ext cx="127752" cy="4778097"/>
          </a:xfrm>
          <a:prstGeom prst="bentConnector3">
            <a:avLst>
              <a:gd name="adj1" fmla="val 521114"/>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12" idx="1"/>
          </p:cNvCxnSpPr>
          <p:nvPr/>
        </p:nvCxnSpPr>
        <p:spPr>
          <a:xfrm>
            <a:off x="2738869" y="3455294"/>
            <a:ext cx="3047488" cy="971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24583" name="TextBox 16"/>
          <p:cNvSpPr txBox="1">
            <a:spLocks noChangeArrowheads="1"/>
          </p:cNvSpPr>
          <p:nvPr/>
        </p:nvSpPr>
        <p:spPr bwMode="auto">
          <a:xfrm>
            <a:off x="4034630" y="4318357"/>
            <a:ext cx="1035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altLang="en-US"/>
              <a:t>action a</a:t>
            </a:r>
            <a:r>
              <a:rPr lang="en-GB" altLang="en-US" baseline="-25000"/>
              <a:t>t</a:t>
            </a:r>
            <a:endParaRPr lang="en-GB" altLang="en-US"/>
          </a:p>
        </p:txBody>
      </p:sp>
      <p:sp>
        <p:nvSpPr>
          <p:cNvPr id="24584" name="TextBox 17"/>
          <p:cNvSpPr txBox="1">
            <a:spLocks noChangeArrowheads="1"/>
          </p:cNvSpPr>
          <p:nvPr/>
        </p:nvSpPr>
        <p:spPr bwMode="auto">
          <a:xfrm>
            <a:off x="4035933" y="3074364"/>
            <a:ext cx="10747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altLang="en-US"/>
              <a:t>reward </a:t>
            </a:r>
            <a:r>
              <a:rPr lang="en-GB" altLang="en-US" err="1"/>
              <a:t>r</a:t>
            </a:r>
            <a:r>
              <a:rPr lang="en-GB" altLang="en-US" baseline="-25000" err="1"/>
              <a:t>t</a:t>
            </a:r>
            <a:endParaRPr lang="en-GB" altLang="en-US"/>
          </a:p>
        </p:txBody>
      </p:sp>
      <p:sp>
        <p:nvSpPr>
          <p:cNvPr id="24585" name="TextBox 18"/>
          <p:cNvSpPr txBox="1">
            <a:spLocks noChangeArrowheads="1"/>
          </p:cNvSpPr>
          <p:nvPr/>
        </p:nvSpPr>
        <p:spPr bwMode="auto">
          <a:xfrm>
            <a:off x="3923928" y="1684665"/>
            <a:ext cx="17160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altLang="en-US"/>
              <a:t>observations </a:t>
            </a:r>
            <a:r>
              <a:rPr lang="en-GB" altLang="en-US" err="1"/>
              <a:t>o</a:t>
            </a:r>
            <a:r>
              <a:rPr lang="en-GB" altLang="en-US" baseline="-25000" err="1"/>
              <a:t>t</a:t>
            </a:r>
            <a:endParaRPr lang="en-GB" altLang="en-US"/>
          </a:p>
        </p:txBody>
      </p:sp>
      <p:sp>
        <p:nvSpPr>
          <p:cNvPr id="20" name="TextBox 19"/>
          <p:cNvSpPr txBox="1">
            <a:spLocks noChangeArrowheads="1"/>
          </p:cNvSpPr>
          <p:nvPr/>
        </p:nvSpPr>
        <p:spPr bwMode="auto">
          <a:xfrm>
            <a:off x="5975269" y="3776689"/>
            <a:ext cx="1638300" cy="368300"/>
          </a:xfrm>
          <a:prstGeom prst="rect">
            <a:avLst/>
          </a:prstGeom>
          <a:ln/>
          <a:extLst/>
        </p:spPr>
        <p:style>
          <a:lnRef idx="2">
            <a:schemeClr val="accent1"/>
          </a:lnRef>
          <a:fillRef idx="1">
            <a:schemeClr val="lt1"/>
          </a:fillRef>
          <a:effectRef idx="0">
            <a:schemeClr val="accent1"/>
          </a:effectRef>
          <a:fontRef idx="minor">
            <a:schemeClr val="dk1"/>
          </a:fontRef>
        </p:style>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altLang="en-US"/>
              <a:t>belief states </a:t>
            </a:r>
            <a:r>
              <a:rPr lang="en-GB" altLang="en-US" err="1"/>
              <a:t>b</a:t>
            </a:r>
            <a:r>
              <a:rPr lang="en-GB" altLang="en-US" baseline="-25000" err="1"/>
              <a:t>t</a:t>
            </a:r>
            <a:endParaRPr lang="en-GB" altLang="en-US"/>
          </a:p>
        </p:txBody>
      </p:sp>
      <p:pic>
        <p:nvPicPr>
          <p:cNvPr id="17" name="Picture 71" descr="MCj04061060000[1]">
            <a:hlinkClick r:id="" action="ppaction://noaction">
              <a:snd r:embed="rId3" name="B14xxx-001-080228_151607_0000313_0000497.wav"/>
            </a:hlinkClick>
          </p:cNvPr>
          <p:cNvPicPr>
            <a:picLocks noChangeAspect="1" noChangeArrowheads="1"/>
          </p:cNvPicPr>
          <p:nvPr/>
        </p:nvPicPr>
        <p:blipFill>
          <a:blip r:embed="rId4" cstate="print"/>
          <a:srcRect/>
          <a:stretch>
            <a:fillRect/>
          </a:stretch>
        </p:blipFill>
        <p:spPr bwMode="auto">
          <a:xfrm>
            <a:off x="1260673" y="2764664"/>
            <a:ext cx="1511300" cy="1282700"/>
          </a:xfrm>
          <a:prstGeom prst="rect">
            <a:avLst/>
          </a:prstGeom>
          <a:noFill/>
          <a:ln w="9525">
            <a:noFill/>
            <a:miter lim="800000"/>
            <a:headEnd/>
            <a:tailEnd/>
          </a:ln>
        </p:spPr>
      </p:pic>
      <p:sp>
        <p:nvSpPr>
          <p:cNvPr id="3" name="Slide Number Placeholder 2"/>
          <p:cNvSpPr>
            <a:spLocks noGrp="1"/>
          </p:cNvSpPr>
          <p:nvPr>
            <p:ph type="sldNum" sz="quarter" idx="10"/>
          </p:nvPr>
        </p:nvSpPr>
        <p:spPr/>
        <p:txBody>
          <a:bodyPr/>
          <a:lstStyle/>
          <a:p>
            <a:pPr>
              <a:defRPr/>
            </a:pPr>
            <a:fld id="{E8767581-6A4A-B14A-85FC-08F75FC54724}" type="slidenum">
              <a:rPr lang="en-GB" altLang="en-US" smtClean="0"/>
              <a:pPr>
                <a:defRPr/>
              </a:pPr>
              <a:t>15</a:t>
            </a:fld>
            <a:endParaRPr lang="en-GB" altLang="en-US"/>
          </a:p>
        </p:txBody>
      </p:sp>
    </p:spTree>
    <p:extLst>
      <p:ext uri="{BB962C8B-B14F-4D97-AF65-F5344CB8AC3E}">
        <p14:creationId xmlns:p14="http://schemas.microsoft.com/office/powerpoint/2010/main" val="715493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8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5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58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4583" grpId="0"/>
      <p:bldP spid="24584" grpId="0"/>
      <p:bldP spid="24585" grpId="0"/>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GB" dirty="0"/>
              <a:t>Reinforcement learning</a:t>
            </a:r>
          </a:p>
        </p:txBody>
      </p:sp>
      <p:sp>
        <p:nvSpPr>
          <p:cNvPr id="14" name="Rectangle 13"/>
          <p:cNvSpPr>
            <a:spLocks noChangeArrowheads="1"/>
          </p:cNvSpPr>
          <p:nvPr/>
        </p:nvSpPr>
        <p:spPr bwMode="auto">
          <a:xfrm>
            <a:off x="7383271" y="4694497"/>
            <a:ext cx="1408113"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altLang="en-US"/>
              <a:t>Policy</a:t>
            </a:r>
          </a:p>
          <a:p>
            <a:pPr eaLnBrk="1" hangingPunct="1"/>
            <a:endParaRPr lang="en-GB" altLang="en-US" baseline="-25000"/>
          </a:p>
          <a:p>
            <a:pPr eaLnBrk="1" hangingPunct="1"/>
            <a:endParaRPr lang="en-GB" altLang="en-US"/>
          </a:p>
          <a:p>
            <a:pPr eaLnBrk="1" hangingPunct="1"/>
            <a:endParaRPr lang="en-GB" altLang="en-US"/>
          </a:p>
        </p:txBody>
      </p:sp>
      <p:sp>
        <p:nvSpPr>
          <p:cNvPr id="15" name="Rounded Rectangle 14"/>
          <p:cNvSpPr/>
          <p:nvPr/>
        </p:nvSpPr>
        <p:spPr>
          <a:xfrm>
            <a:off x="5786357" y="2636912"/>
            <a:ext cx="2016125" cy="1656184"/>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GB"/>
              <a:t>Dialogue system</a:t>
            </a:r>
          </a:p>
        </p:txBody>
      </p:sp>
      <p:cxnSp>
        <p:nvCxnSpPr>
          <p:cNvPr id="17" name="Elbow Connector 16"/>
          <p:cNvCxnSpPr/>
          <p:nvPr/>
        </p:nvCxnSpPr>
        <p:spPr>
          <a:xfrm rot="5400000" flipH="1">
            <a:off x="4282506" y="1781182"/>
            <a:ext cx="245732" cy="4778097"/>
          </a:xfrm>
          <a:prstGeom prst="bentConnector3">
            <a:avLst>
              <a:gd name="adj1" fmla="val -162975"/>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5400000" flipH="1" flipV="1">
            <a:off x="4341495" y="311740"/>
            <a:ext cx="127752" cy="4778097"/>
          </a:xfrm>
          <a:prstGeom prst="bentConnector3">
            <a:avLst>
              <a:gd name="adj1" fmla="val 521114"/>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738869" y="3455294"/>
            <a:ext cx="3047488" cy="971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6"/>
          <p:cNvSpPr txBox="1">
            <a:spLocks noChangeArrowheads="1"/>
          </p:cNvSpPr>
          <p:nvPr/>
        </p:nvSpPr>
        <p:spPr bwMode="auto">
          <a:xfrm>
            <a:off x="4034630" y="4318357"/>
            <a:ext cx="1035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altLang="en-US"/>
              <a:t>action a</a:t>
            </a:r>
            <a:r>
              <a:rPr lang="en-GB" altLang="en-US" baseline="-25000"/>
              <a:t>t</a:t>
            </a:r>
            <a:endParaRPr lang="en-GB" altLang="en-US"/>
          </a:p>
        </p:txBody>
      </p:sp>
      <p:sp>
        <p:nvSpPr>
          <p:cNvPr id="21" name="TextBox 17"/>
          <p:cNvSpPr txBox="1">
            <a:spLocks noChangeArrowheads="1"/>
          </p:cNvSpPr>
          <p:nvPr/>
        </p:nvSpPr>
        <p:spPr bwMode="auto">
          <a:xfrm>
            <a:off x="4035933" y="3074364"/>
            <a:ext cx="10747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altLang="en-US"/>
              <a:t>reward </a:t>
            </a:r>
            <a:r>
              <a:rPr lang="en-GB" altLang="en-US" err="1"/>
              <a:t>r</a:t>
            </a:r>
            <a:r>
              <a:rPr lang="en-GB" altLang="en-US" baseline="-25000" err="1"/>
              <a:t>t</a:t>
            </a:r>
            <a:endParaRPr lang="en-GB" altLang="en-US"/>
          </a:p>
        </p:txBody>
      </p:sp>
      <p:sp>
        <p:nvSpPr>
          <p:cNvPr id="22" name="TextBox 18"/>
          <p:cNvSpPr txBox="1">
            <a:spLocks noChangeArrowheads="1"/>
          </p:cNvSpPr>
          <p:nvPr/>
        </p:nvSpPr>
        <p:spPr bwMode="auto">
          <a:xfrm>
            <a:off x="3923928" y="1684665"/>
            <a:ext cx="17160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altLang="en-US"/>
              <a:t>observations </a:t>
            </a:r>
            <a:r>
              <a:rPr lang="en-GB" altLang="en-US" err="1"/>
              <a:t>o</a:t>
            </a:r>
            <a:r>
              <a:rPr lang="en-GB" altLang="en-US" baseline="-25000" err="1"/>
              <a:t>t</a:t>
            </a:r>
            <a:endParaRPr lang="en-GB" altLang="en-US"/>
          </a:p>
        </p:txBody>
      </p:sp>
      <p:sp>
        <p:nvSpPr>
          <p:cNvPr id="23" name="TextBox 22"/>
          <p:cNvSpPr txBox="1">
            <a:spLocks noChangeArrowheads="1"/>
          </p:cNvSpPr>
          <p:nvPr/>
        </p:nvSpPr>
        <p:spPr bwMode="auto">
          <a:xfrm>
            <a:off x="5975269" y="3776689"/>
            <a:ext cx="1638300" cy="368300"/>
          </a:xfrm>
          <a:prstGeom prst="rect">
            <a:avLst/>
          </a:prstGeom>
          <a:ln/>
          <a:extLst/>
        </p:spPr>
        <p:style>
          <a:lnRef idx="2">
            <a:schemeClr val="accent1"/>
          </a:lnRef>
          <a:fillRef idx="1">
            <a:schemeClr val="lt1"/>
          </a:fillRef>
          <a:effectRef idx="0">
            <a:schemeClr val="accent1"/>
          </a:effectRef>
          <a:fontRef idx="minor">
            <a:schemeClr val="dk1"/>
          </a:fontRef>
        </p:style>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altLang="en-US"/>
              <a:t>belief states </a:t>
            </a:r>
            <a:r>
              <a:rPr lang="en-GB" altLang="en-US" err="1"/>
              <a:t>b</a:t>
            </a:r>
            <a:r>
              <a:rPr lang="en-GB" altLang="en-US" baseline="-25000" err="1"/>
              <a:t>t</a:t>
            </a:r>
            <a:endParaRPr lang="en-GB" altLang="en-US"/>
          </a:p>
        </p:txBody>
      </p:sp>
      <p:pic>
        <p:nvPicPr>
          <p:cNvPr id="24" name="Picture 71" descr="MCj04061060000[1]">
            <a:hlinkClick r:id="" action="ppaction://noaction">
              <a:snd r:embed="rId3" name="B14xxx-001-080228_151607_0000313_0000497.wav"/>
            </a:hlinkClick>
          </p:cNvPr>
          <p:cNvPicPr>
            <a:picLocks noChangeAspect="1" noChangeArrowheads="1"/>
          </p:cNvPicPr>
          <p:nvPr/>
        </p:nvPicPr>
        <p:blipFill>
          <a:blip r:embed="rId4" cstate="print"/>
          <a:srcRect/>
          <a:stretch>
            <a:fillRect/>
          </a:stretch>
        </p:blipFill>
        <p:spPr bwMode="auto">
          <a:xfrm>
            <a:off x="1260673" y="2764664"/>
            <a:ext cx="1511300" cy="1282700"/>
          </a:xfrm>
          <a:prstGeom prst="rect">
            <a:avLst/>
          </a:prstGeom>
          <a:noFill/>
          <a:ln w="9525">
            <a:noFill/>
            <a:miter lim="800000"/>
            <a:headEnd/>
            <a:tailEnd/>
          </a:ln>
        </p:spPr>
      </p:pic>
      <p:pic>
        <p:nvPicPr>
          <p:cNvPr id="10" name="Picture 9"/>
          <p:cNvPicPr>
            <a:picLocks noChangeAspect="1"/>
          </p:cNvPicPr>
          <p:nvPr/>
        </p:nvPicPr>
        <p:blipFill>
          <a:blip r:embed="rId5"/>
          <a:stretch>
            <a:fillRect/>
          </a:stretch>
        </p:blipFill>
        <p:spPr>
          <a:xfrm>
            <a:off x="7220866" y="5301208"/>
            <a:ext cx="1163232" cy="321191"/>
          </a:xfrm>
          <a:prstGeom prst="rect">
            <a:avLst/>
          </a:prstGeom>
        </p:spPr>
      </p:pic>
      <p:sp>
        <p:nvSpPr>
          <p:cNvPr id="3" name="Slide Number Placeholder 2"/>
          <p:cNvSpPr>
            <a:spLocks noGrp="1"/>
          </p:cNvSpPr>
          <p:nvPr>
            <p:ph type="sldNum" sz="quarter" idx="10"/>
          </p:nvPr>
        </p:nvSpPr>
        <p:spPr/>
        <p:txBody>
          <a:bodyPr/>
          <a:lstStyle/>
          <a:p>
            <a:pPr>
              <a:defRPr/>
            </a:pPr>
            <a:fld id="{E8767581-6A4A-B14A-85FC-08F75FC54724}" type="slidenum">
              <a:rPr lang="en-GB" altLang="en-US" smtClean="0"/>
              <a:pPr>
                <a:defRPr/>
              </a:pPr>
              <a:t>16</a:t>
            </a:fld>
            <a:endParaRPr lang="en-GB" altLang="en-US"/>
          </a:p>
        </p:txBody>
      </p:sp>
      <p:sp>
        <p:nvSpPr>
          <p:cNvPr id="26" name="TextBox 16"/>
          <p:cNvSpPr txBox="1">
            <a:spLocks noChangeArrowheads="1"/>
          </p:cNvSpPr>
          <p:nvPr/>
        </p:nvSpPr>
        <p:spPr bwMode="auto">
          <a:xfrm>
            <a:off x="538994" y="4771194"/>
            <a:ext cx="29546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altLang="en-US"/>
              <a:t>Long term user satisfaction</a:t>
            </a:r>
          </a:p>
        </p:txBody>
      </p:sp>
    </p:spTree>
    <p:extLst>
      <p:ext uri="{BB962C8B-B14F-4D97-AF65-F5344CB8AC3E}">
        <p14:creationId xmlns:p14="http://schemas.microsoft.com/office/powerpoint/2010/main" val="1526477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Reinforcement learning</a:t>
            </a:r>
          </a:p>
        </p:txBody>
      </p:sp>
      <p:sp>
        <p:nvSpPr>
          <p:cNvPr id="3" name="Content Placeholder 2"/>
          <p:cNvSpPr>
            <a:spLocks noGrp="1"/>
          </p:cNvSpPr>
          <p:nvPr>
            <p:ph idx="1"/>
          </p:nvPr>
        </p:nvSpPr>
        <p:spPr/>
        <p:txBody>
          <a:bodyPr/>
          <a:lstStyle/>
          <a:p>
            <a:r>
              <a:rPr lang="en-GB"/>
              <a:t>Return</a:t>
            </a:r>
          </a:p>
          <a:p>
            <a:endParaRPr lang="en-GB"/>
          </a:p>
          <a:p>
            <a:endParaRPr lang="en-GB"/>
          </a:p>
          <a:p>
            <a:r>
              <a:rPr lang="en-GB"/>
              <a:t>Value function</a:t>
            </a:r>
          </a:p>
          <a:p>
            <a:endParaRPr lang="en-GB"/>
          </a:p>
          <a:p>
            <a:r>
              <a:rPr lang="en-GB"/>
              <a:t>Q-function</a:t>
            </a:r>
          </a:p>
        </p:txBody>
      </p:sp>
      <p:sp>
        <p:nvSpPr>
          <p:cNvPr id="4" name="Slide Number Placeholder 3"/>
          <p:cNvSpPr>
            <a:spLocks noGrp="1"/>
          </p:cNvSpPr>
          <p:nvPr>
            <p:ph type="sldNum" sz="quarter" idx="10"/>
          </p:nvPr>
        </p:nvSpPr>
        <p:spPr/>
        <p:txBody>
          <a:bodyPr/>
          <a:lstStyle/>
          <a:p>
            <a:pPr>
              <a:defRPr/>
            </a:pPr>
            <a:fld id="{E8767581-6A4A-B14A-85FC-08F75FC54724}" type="slidenum">
              <a:rPr lang="en-GB" altLang="en-US" smtClean="0"/>
              <a:pPr>
                <a:defRPr/>
              </a:pPr>
              <a:t>17</a:t>
            </a:fld>
            <a:endParaRPr lang="en-GB" altLang="en-US"/>
          </a:p>
        </p:txBody>
      </p:sp>
      <p:pic>
        <p:nvPicPr>
          <p:cNvPr id="6" name="Picture 5"/>
          <p:cNvPicPr>
            <a:picLocks noChangeAspect="1"/>
          </p:cNvPicPr>
          <p:nvPr/>
        </p:nvPicPr>
        <p:blipFill>
          <a:blip r:embed="rId2"/>
          <a:stretch>
            <a:fillRect/>
          </a:stretch>
        </p:blipFill>
        <p:spPr>
          <a:xfrm>
            <a:off x="1259632" y="3736091"/>
            <a:ext cx="3838178" cy="671454"/>
          </a:xfrm>
          <a:prstGeom prst="rect">
            <a:avLst/>
          </a:prstGeom>
        </p:spPr>
      </p:pic>
      <p:pic>
        <p:nvPicPr>
          <p:cNvPr id="8" name="Picture 7"/>
          <p:cNvPicPr>
            <a:picLocks noChangeAspect="1"/>
          </p:cNvPicPr>
          <p:nvPr/>
        </p:nvPicPr>
        <p:blipFill>
          <a:blip r:embed="rId3"/>
          <a:stretch>
            <a:fillRect/>
          </a:stretch>
        </p:blipFill>
        <p:spPr>
          <a:xfrm>
            <a:off x="1043608" y="5029712"/>
            <a:ext cx="5233268" cy="625134"/>
          </a:xfrm>
          <a:prstGeom prst="rect">
            <a:avLst/>
          </a:prstGeom>
        </p:spPr>
      </p:pic>
      <p:pic>
        <p:nvPicPr>
          <p:cNvPr id="7" name="Picture 6"/>
          <p:cNvPicPr>
            <a:picLocks noChangeAspect="1"/>
          </p:cNvPicPr>
          <p:nvPr/>
        </p:nvPicPr>
        <p:blipFill>
          <a:blip r:embed="rId4"/>
          <a:stretch>
            <a:fillRect/>
          </a:stretch>
        </p:blipFill>
        <p:spPr>
          <a:xfrm>
            <a:off x="1907704" y="1985713"/>
            <a:ext cx="4636244" cy="1128211"/>
          </a:xfrm>
          <a:prstGeom prst="rect">
            <a:avLst/>
          </a:prstGeom>
        </p:spPr>
      </p:pic>
    </p:spTree>
    <p:extLst>
      <p:ext uri="{BB962C8B-B14F-4D97-AF65-F5344CB8AC3E}">
        <p14:creationId xmlns:p14="http://schemas.microsoft.com/office/powerpoint/2010/main" val="9262768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Deep Reinforcement Learning	</a:t>
            </a:r>
          </a:p>
        </p:txBody>
      </p:sp>
      <p:sp>
        <p:nvSpPr>
          <p:cNvPr id="3" name="Content Placeholder 2"/>
          <p:cNvSpPr>
            <a:spLocks noGrp="1"/>
          </p:cNvSpPr>
          <p:nvPr>
            <p:ph idx="1"/>
          </p:nvPr>
        </p:nvSpPr>
        <p:spPr/>
        <p:txBody>
          <a:bodyPr/>
          <a:lstStyle/>
          <a:p>
            <a:r>
              <a:rPr lang="en-US"/>
              <a:t>Value function, Q-function or policy approximated via a neural network</a:t>
            </a:r>
          </a:p>
          <a:p>
            <a:r>
              <a:rPr lang="en-US"/>
              <a:t>These are approximated as non-linear functions which is preferred in reinforcement learning.</a:t>
            </a:r>
          </a:p>
          <a:p>
            <a:r>
              <a:rPr lang="en-US"/>
              <a:t>However, </a:t>
            </a:r>
            <a:r>
              <a:rPr lang="en-US" err="1"/>
              <a:t>optimisation</a:t>
            </a:r>
            <a:r>
              <a:rPr lang="en-US"/>
              <a:t> algorithms offer only local optima.</a:t>
            </a:r>
          </a:p>
        </p:txBody>
      </p:sp>
      <p:sp>
        <p:nvSpPr>
          <p:cNvPr id="4" name="Slide Number Placeholder 3"/>
          <p:cNvSpPr>
            <a:spLocks noGrp="1"/>
          </p:cNvSpPr>
          <p:nvPr>
            <p:ph type="sldNum" sz="quarter" idx="10"/>
          </p:nvPr>
        </p:nvSpPr>
        <p:spPr/>
        <p:txBody>
          <a:bodyPr/>
          <a:lstStyle/>
          <a:p>
            <a:pPr>
              <a:defRPr/>
            </a:pPr>
            <a:fld id="{E8767581-6A4A-B14A-85FC-08F75FC54724}" type="slidenum">
              <a:rPr lang="en-GB" altLang="en-US" smtClean="0"/>
              <a:pPr>
                <a:defRPr/>
              </a:pPr>
              <a:t>18</a:t>
            </a:fld>
            <a:endParaRPr lang="en-GB" altLang="en-US"/>
          </a:p>
        </p:txBody>
      </p:sp>
    </p:spTree>
    <p:extLst>
      <p:ext uri="{BB962C8B-B14F-4D97-AF65-F5344CB8AC3E}">
        <p14:creationId xmlns:p14="http://schemas.microsoft.com/office/powerpoint/2010/main" val="9782070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Deep Q-network (DQN) algorithm</a:t>
            </a:r>
          </a:p>
        </p:txBody>
      </p:sp>
      <p:sp>
        <p:nvSpPr>
          <p:cNvPr id="3" name="Content Placeholder 2"/>
          <p:cNvSpPr>
            <a:spLocks noGrp="1"/>
          </p:cNvSpPr>
          <p:nvPr>
            <p:ph idx="1"/>
          </p:nvPr>
        </p:nvSpPr>
        <p:spPr/>
        <p:txBody>
          <a:bodyPr/>
          <a:lstStyle/>
          <a:p>
            <a:r>
              <a:rPr lang="en-US"/>
              <a:t>Q-function is approximated as a deep neural network, the gradient is</a:t>
            </a:r>
          </a:p>
          <a:p>
            <a:endParaRPr lang="en-US"/>
          </a:p>
          <a:p>
            <a:endParaRPr lang="en-US"/>
          </a:p>
          <a:p>
            <a:r>
              <a:rPr lang="en-US"/>
              <a:t>This algorithm provides a biased estimate</a:t>
            </a:r>
          </a:p>
          <a:p>
            <a:r>
              <a:rPr lang="en-US"/>
              <a:t>States are correlated</a:t>
            </a:r>
          </a:p>
          <a:p>
            <a:r>
              <a:rPr lang="en-US"/>
              <a:t>Targets are non-stationary</a:t>
            </a:r>
          </a:p>
          <a:p>
            <a:endParaRPr lang="en-US"/>
          </a:p>
        </p:txBody>
      </p:sp>
      <p:sp>
        <p:nvSpPr>
          <p:cNvPr id="4" name="Slide Number Placeholder 3"/>
          <p:cNvSpPr>
            <a:spLocks noGrp="1"/>
          </p:cNvSpPr>
          <p:nvPr>
            <p:ph type="sldNum" sz="quarter" idx="10"/>
          </p:nvPr>
        </p:nvSpPr>
        <p:spPr/>
        <p:txBody>
          <a:bodyPr/>
          <a:lstStyle/>
          <a:p>
            <a:pPr>
              <a:defRPr/>
            </a:pPr>
            <a:fld id="{E8767581-6A4A-B14A-85FC-08F75FC54724}" type="slidenum">
              <a:rPr lang="en-GB" altLang="en-US" smtClean="0"/>
              <a:pPr>
                <a:defRPr/>
              </a:pPr>
              <a:t>19</a:t>
            </a:fld>
            <a:endParaRPr lang="en-GB" altLang="en-US"/>
          </a:p>
        </p:txBody>
      </p:sp>
      <p:pic>
        <p:nvPicPr>
          <p:cNvPr id="6" name="Picture 5"/>
          <p:cNvPicPr>
            <a:picLocks noChangeAspect="1"/>
          </p:cNvPicPr>
          <p:nvPr/>
        </p:nvPicPr>
        <p:blipFill>
          <a:blip r:embed="rId2"/>
          <a:stretch>
            <a:fillRect/>
          </a:stretch>
        </p:blipFill>
        <p:spPr>
          <a:xfrm>
            <a:off x="755576" y="2276872"/>
            <a:ext cx="6300192" cy="811216"/>
          </a:xfrm>
          <a:prstGeom prst="rect">
            <a:avLst/>
          </a:prstGeom>
        </p:spPr>
      </p:pic>
    </p:spTree>
    <p:extLst>
      <p:ext uri="{BB962C8B-B14F-4D97-AF65-F5344CB8AC3E}">
        <p14:creationId xmlns:p14="http://schemas.microsoft.com/office/powerpoint/2010/main" val="1295590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Research question</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1520" y="1844824"/>
            <a:ext cx="3024336" cy="1397243"/>
          </a:xfrm>
        </p:spPr>
      </p:pic>
      <p:sp>
        <p:nvSpPr>
          <p:cNvPr id="4" name="Slide Number Placeholder 3"/>
          <p:cNvSpPr>
            <a:spLocks noGrp="1"/>
          </p:cNvSpPr>
          <p:nvPr>
            <p:ph type="sldNum" sz="quarter" idx="10"/>
          </p:nvPr>
        </p:nvSpPr>
        <p:spPr/>
        <p:txBody>
          <a:bodyPr/>
          <a:lstStyle/>
          <a:p>
            <a:pPr>
              <a:defRPr/>
            </a:pPr>
            <a:fld id="{E8767581-6A4A-B14A-85FC-08F75FC54724}" type="slidenum">
              <a:rPr lang="en-GB" altLang="en-US" smtClean="0"/>
              <a:pPr>
                <a:defRPr/>
              </a:pPr>
              <a:t>2</a:t>
            </a:fld>
            <a:endParaRPr lang="en-GB" alt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9872" y="1700808"/>
            <a:ext cx="2493960" cy="167799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57848" y="1700808"/>
            <a:ext cx="2557451" cy="1629613"/>
          </a:xfrm>
          <a:prstGeom prst="rect">
            <a:avLst/>
          </a:prstGeom>
        </p:spPr>
      </p:pic>
      <p:sp>
        <p:nvSpPr>
          <p:cNvPr id="8" name="Content Placeholder 2"/>
          <p:cNvSpPr txBox="1">
            <a:spLocks/>
          </p:cNvSpPr>
          <p:nvPr/>
        </p:nvSpPr>
        <p:spPr bwMode="auto">
          <a:xfrm>
            <a:off x="384175" y="3508350"/>
            <a:ext cx="8374063" cy="2656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269875" indent="-269875" algn="l" rtl="0" eaLnBrk="0" fontAlgn="base" hangingPunct="0">
              <a:spcBef>
                <a:spcPct val="0"/>
              </a:spcBef>
              <a:spcAft>
                <a:spcPct val="75000"/>
              </a:spcAft>
              <a:buChar char="•"/>
              <a:defRPr sz="2000">
                <a:solidFill>
                  <a:schemeClr val="tx1"/>
                </a:solidFill>
                <a:latin typeface="+mn-lt"/>
                <a:ea typeface="+mn-ea"/>
                <a:cs typeface="+mn-cs"/>
              </a:defRPr>
            </a:lvl1pPr>
            <a:lvl2pPr marL="538163" indent="-266700" algn="l" rtl="0" eaLnBrk="0" fontAlgn="base" hangingPunct="0">
              <a:spcBef>
                <a:spcPct val="0"/>
              </a:spcBef>
              <a:spcAft>
                <a:spcPct val="75000"/>
              </a:spcAft>
              <a:buChar char="•"/>
              <a:defRPr sz="2000">
                <a:solidFill>
                  <a:schemeClr val="tx1"/>
                </a:solidFill>
                <a:latin typeface="+mn-lt"/>
              </a:defRPr>
            </a:lvl2pPr>
            <a:lvl3pPr marL="809625" indent="-269875" algn="l" rtl="0" eaLnBrk="0" fontAlgn="base" hangingPunct="0">
              <a:spcBef>
                <a:spcPct val="0"/>
              </a:spcBef>
              <a:spcAft>
                <a:spcPct val="75000"/>
              </a:spcAft>
              <a:buChar char="•"/>
              <a:defRPr sz="2000">
                <a:solidFill>
                  <a:schemeClr val="tx1"/>
                </a:solidFill>
                <a:latin typeface="+mn-lt"/>
              </a:defRPr>
            </a:lvl3pPr>
            <a:lvl4pPr marL="1079500" indent="-268288" algn="l" rtl="0" eaLnBrk="0" fontAlgn="base" hangingPunct="0">
              <a:spcBef>
                <a:spcPct val="0"/>
              </a:spcBef>
              <a:spcAft>
                <a:spcPct val="75000"/>
              </a:spcAft>
              <a:buChar char="•"/>
              <a:defRPr sz="2000">
                <a:solidFill>
                  <a:schemeClr val="tx1"/>
                </a:solidFill>
                <a:latin typeface="+mn-lt"/>
              </a:defRPr>
            </a:lvl4pPr>
            <a:lvl5pPr marL="1350963" indent="-269875" algn="l" rtl="0" eaLnBrk="0" fontAlgn="base" hangingPunct="0">
              <a:spcBef>
                <a:spcPct val="0"/>
              </a:spcBef>
              <a:spcAft>
                <a:spcPct val="75000"/>
              </a:spcAft>
              <a:buChar char="•"/>
              <a:defRPr sz="2000">
                <a:solidFill>
                  <a:schemeClr val="tx1"/>
                </a:solidFill>
                <a:latin typeface="+mn-lt"/>
              </a:defRPr>
            </a:lvl5pPr>
            <a:lvl6pPr marL="1808163" indent="-269875" algn="l" rtl="0" fontAlgn="base">
              <a:spcBef>
                <a:spcPct val="0"/>
              </a:spcBef>
              <a:spcAft>
                <a:spcPct val="75000"/>
              </a:spcAft>
              <a:buChar char="•"/>
              <a:defRPr sz="2000">
                <a:solidFill>
                  <a:schemeClr val="tx1"/>
                </a:solidFill>
                <a:latin typeface="+mn-lt"/>
              </a:defRPr>
            </a:lvl6pPr>
            <a:lvl7pPr marL="2265363" indent="-269875" algn="l" rtl="0" fontAlgn="base">
              <a:spcBef>
                <a:spcPct val="0"/>
              </a:spcBef>
              <a:spcAft>
                <a:spcPct val="75000"/>
              </a:spcAft>
              <a:buChar char="•"/>
              <a:defRPr sz="2000">
                <a:solidFill>
                  <a:schemeClr val="tx1"/>
                </a:solidFill>
                <a:latin typeface="+mn-lt"/>
              </a:defRPr>
            </a:lvl7pPr>
            <a:lvl8pPr marL="2722563" indent="-269875" algn="l" rtl="0" fontAlgn="base">
              <a:spcBef>
                <a:spcPct val="0"/>
              </a:spcBef>
              <a:spcAft>
                <a:spcPct val="75000"/>
              </a:spcAft>
              <a:buChar char="•"/>
              <a:defRPr sz="2000">
                <a:solidFill>
                  <a:schemeClr val="tx1"/>
                </a:solidFill>
                <a:latin typeface="+mn-lt"/>
              </a:defRPr>
            </a:lvl8pPr>
            <a:lvl9pPr marL="3179763" indent="-269875" algn="l" rtl="0" fontAlgn="base">
              <a:spcBef>
                <a:spcPct val="0"/>
              </a:spcBef>
              <a:spcAft>
                <a:spcPct val="75000"/>
              </a:spcAft>
              <a:buChar char="•"/>
              <a:defRPr sz="2000">
                <a:solidFill>
                  <a:schemeClr val="tx1"/>
                </a:solidFill>
                <a:latin typeface="+mn-lt"/>
              </a:defRPr>
            </a:lvl9pPr>
          </a:lstStyle>
          <a:p>
            <a:r>
              <a:rPr lang="en-US" kern="0"/>
              <a:t>Virtual assistants are very popular: 1 billion calls every day</a:t>
            </a:r>
          </a:p>
          <a:p>
            <a:r>
              <a:rPr lang="en-US" kern="0"/>
              <a:t>Expected revenue USD 16 billion in 2021 (Tractica)</a:t>
            </a:r>
          </a:p>
          <a:p>
            <a:r>
              <a:rPr lang="en-US" kern="0"/>
              <a:t>Current models are unnatural, narrow in domain and frustrating for users.</a:t>
            </a:r>
          </a:p>
          <a:p>
            <a:r>
              <a:rPr lang="en-US" kern="0"/>
              <a:t>How do we build a continuously evolving dialogue model capable of natural conversation?</a:t>
            </a:r>
          </a:p>
        </p:txBody>
      </p:sp>
    </p:spTree>
    <p:extLst>
      <p:ext uri="{BB962C8B-B14F-4D97-AF65-F5344CB8AC3E}">
        <p14:creationId xmlns:p14="http://schemas.microsoft.com/office/powerpoint/2010/main" val="1595271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Policy approximation as a neural network</a:t>
            </a:r>
          </a:p>
        </p:txBody>
      </p:sp>
      <p:sp>
        <p:nvSpPr>
          <p:cNvPr id="3" name="Content Placeholder 2"/>
          <p:cNvSpPr>
            <a:spLocks noGrp="1"/>
          </p:cNvSpPr>
          <p:nvPr>
            <p:ph idx="1"/>
          </p:nvPr>
        </p:nvSpPr>
        <p:spPr/>
        <p:txBody>
          <a:bodyPr/>
          <a:lstStyle/>
          <a:p>
            <a:r>
              <a:rPr lang="en-US"/>
              <a:t>Policy is </a:t>
            </a:r>
            <a:r>
              <a:rPr lang="en-US" err="1"/>
              <a:t>parameterised</a:t>
            </a:r>
            <a:endParaRPr lang="en-US"/>
          </a:p>
          <a:p>
            <a:r>
              <a:rPr lang="en-US"/>
              <a:t>The objective function is the value of the initial state</a:t>
            </a:r>
          </a:p>
          <a:p>
            <a:r>
              <a:rPr lang="en-US"/>
              <a:t>Policy gradient theorem</a:t>
            </a:r>
          </a:p>
          <a:p>
            <a:endParaRPr lang="en-US"/>
          </a:p>
          <a:p>
            <a:endParaRPr lang="en-US"/>
          </a:p>
          <a:p>
            <a:r>
              <a:rPr lang="en-US"/>
              <a:t>Directly used in REINFORCE, but also in actor-critic methods</a:t>
            </a:r>
          </a:p>
          <a:p>
            <a:endParaRPr lang="en-US"/>
          </a:p>
          <a:p>
            <a:endParaRPr lang="en-US"/>
          </a:p>
        </p:txBody>
      </p:sp>
      <p:sp>
        <p:nvSpPr>
          <p:cNvPr id="4" name="Slide Number Placeholder 3"/>
          <p:cNvSpPr>
            <a:spLocks noGrp="1"/>
          </p:cNvSpPr>
          <p:nvPr>
            <p:ph type="sldNum" sz="quarter" idx="10"/>
          </p:nvPr>
        </p:nvSpPr>
        <p:spPr/>
        <p:txBody>
          <a:bodyPr/>
          <a:lstStyle/>
          <a:p>
            <a:pPr>
              <a:defRPr/>
            </a:pPr>
            <a:fld id="{E8767581-6A4A-B14A-85FC-08F75FC54724}" type="slidenum">
              <a:rPr lang="en-GB" altLang="en-US" smtClean="0"/>
              <a:pPr>
                <a:defRPr/>
              </a:pPr>
              <a:t>20</a:t>
            </a:fld>
            <a:endParaRPr lang="en-GB" altLang="en-US"/>
          </a:p>
        </p:txBody>
      </p:sp>
      <p:pic>
        <p:nvPicPr>
          <p:cNvPr id="6" name="Picture 5"/>
          <p:cNvPicPr>
            <a:picLocks noChangeAspect="1"/>
          </p:cNvPicPr>
          <p:nvPr/>
        </p:nvPicPr>
        <p:blipFill>
          <a:blip r:embed="rId2"/>
          <a:stretch>
            <a:fillRect/>
          </a:stretch>
        </p:blipFill>
        <p:spPr>
          <a:xfrm>
            <a:off x="971600" y="3284984"/>
            <a:ext cx="6421462" cy="936698"/>
          </a:xfrm>
          <a:prstGeom prst="rect">
            <a:avLst/>
          </a:prstGeom>
        </p:spPr>
      </p:pic>
    </p:spTree>
    <p:extLst>
      <p:ext uri="{BB962C8B-B14F-4D97-AF65-F5344CB8AC3E}">
        <p14:creationId xmlns:p14="http://schemas.microsoft.com/office/powerpoint/2010/main" val="6962488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Actor-critic framework</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93766" y="1708150"/>
            <a:ext cx="5354880" cy="4067175"/>
          </a:xfrm>
        </p:spPr>
      </p:pic>
      <p:sp>
        <p:nvSpPr>
          <p:cNvPr id="4" name="Slide Number Placeholder 3"/>
          <p:cNvSpPr>
            <a:spLocks noGrp="1"/>
          </p:cNvSpPr>
          <p:nvPr>
            <p:ph type="sldNum" sz="quarter" idx="10"/>
          </p:nvPr>
        </p:nvSpPr>
        <p:spPr/>
        <p:txBody>
          <a:bodyPr/>
          <a:lstStyle/>
          <a:p>
            <a:pPr>
              <a:defRPr/>
            </a:pPr>
            <a:fld id="{E8767581-6A4A-B14A-85FC-08F75FC54724}" type="slidenum">
              <a:rPr lang="en-GB" altLang="en-US" smtClean="0"/>
              <a:pPr>
                <a:defRPr/>
              </a:pPr>
              <a:t>21</a:t>
            </a:fld>
            <a:endParaRPr lang="en-GB" altLang="en-US"/>
          </a:p>
        </p:txBody>
      </p:sp>
    </p:spTree>
    <p:extLst>
      <p:ext uri="{BB962C8B-B14F-4D97-AF65-F5344CB8AC3E}">
        <p14:creationId xmlns:p14="http://schemas.microsoft.com/office/powerpoint/2010/main" val="1211646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Summary action space</a:t>
            </a:r>
          </a:p>
        </p:txBody>
      </p:sp>
      <p:sp>
        <p:nvSpPr>
          <p:cNvPr id="4" name="Slide Number Placeholder 3"/>
          <p:cNvSpPr>
            <a:spLocks noGrp="1"/>
          </p:cNvSpPr>
          <p:nvPr>
            <p:ph type="sldNum" sz="quarter" idx="10"/>
          </p:nvPr>
        </p:nvSpPr>
        <p:spPr/>
        <p:txBody>
          <a:bodyPr/>
          <a:lstStyle/>
          <a:p>
            <a:pPr>
              <a:defRPr/>
            </a:pPr>
            <a:fld id="{E8767581-6A4A-B14A-85FC-08F75FC54724}" type="slidenum">
              <a:rPr lang="en-GB" altLang="en-US" smtClean="0"/>
              <a:pPr>
                <a:defRPr/>
              </a:pPr>
              <a:t>22</a:t>
            </a:fld>
            <a:endParaRPr lang="en-GB" altLang="en-US"/>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6235" y="1708150"/>
            <a:ext cx="8009942" cy="4067175"/>
          </a:xfrm>
        </p:spPr>
      </p:pic>
    </p:spTree>
    <p:extLst>
      <p:ext uri="{BB962C8B-B14F-4D97-AF65-F5344CB8AC3E}">
        <p14:creationId xmlns:p14="http://schemas.microsoft.com/office/powerpoint/2010/main" val="1758675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Problem: Too many interactions are needed	</a:t>
            </a:r>
          </a:p>
        </p:txBody>
      </p:sp>
      <p:sp>
        <p:nvSpPr>
          <p:cNvPr id="3" name="Content Placeholder 2"/>
          <p:cNvSpPr>
            <a:spLocks noGrp="1"/>
          </p:cNvSpPr>
          <p:nvPr>
            <p:ph idx="1"/>
          </p:nvPr>
        </p:nvSpPr>
        <p:spPr/>
        <p:txBody>
          <a:bodyPr/>
          <a:lstStyle/>
          <a:p>
            <a:r>
              <a:rPr lang="en-US"/>
              <a:t>Problem: learning is very slow and requires too many interactions. That is why the action spaces are very small, in the order of 10 actions.</a:t>
            </a:r>
          </a:p>
          <a:p>
            <a:endParaRPr lang="en-US"/>
          </a:p>
          <a:p>
            <a:r>
              <a:rPr lang="en-US"/>
              <a:t>Solution: experience reply</a:t>
            </a:r>
          </a:p>
          <a:p>
            <a:endParaRPr lang="en-US"/>
          </a:p>
          <a:p>
            <a:r>
              <a:rPr lang="en-US"/>
              <a:t>Outcome: Ability to learn on two order of magnitude larger action spaces</a:t>
            </a:r>
          </a:p>
        </p:txBody>
      </p:sp>
      <p:sp>
        <p:nvSpPr>
          <p:cNvPr id="4" name="Slide Number Placeholder 3"/>
          <p:cNvSpPr>
            <a:spLocks noGrp="1"/>
          </p:cNvSpPr>
          <p:nvPr>
            <p:ph type="sldNum" sz="quarter" idx="10"/>
          </p:nvPr>
        </p:nvSpPr>
        <p:spPr/>
        <p:txBody>
          <a:bodyPr/>
          <a:lstStyle/>
          <a:p>
            <a:pPr>
              <a:defRPr/>
            </a:pPr>
            <a:fld id="{E8767581-6A4A-B14A-85FC-08F75FC54724}" type="slidenum">
              <a:rPr lang="en-GB" altLang="en-US" smtClean="0"/>
              <a:pPr>
                <a:defRPr/>
              </a:pPr>
              <a:t>23</a:t>
            </a:fld>
            <a:endParaRPr lang="en-GB" altLang="en-US"/>
          </a:p>
        </p:txBody>
      </p:sp>
    </p:spTree>
    <p:extLst>
      <p:ext uri="{BB962C8B-B14F-4D97-AF65-F5344CB8AC3E}">
        <p14:creationId xmlns:p14="http://schemas.microsoft.com/office/powerpoint/2010/main" val="8473679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Properties of ACER</a:t>
            </a:r>
          </a:p>
        </p:txBody>
      </p:sp>
      <p:sp>
        <p:nvSpPr>
          <p:cNvPr id="3" name="Content Placeholder 2"/>
          <p:cNvSpPr>
            <a:spLocks noGrp="1"/>
          </p:cNvSpPr>
          <p:nvPr>
            <p:ph idx="1"/>
          </p:nvPr>
        </p:nvSpPr>
        <p:spPr/>
        <p:txBody>
          <a:bodyPr/>
          <a:lstStyle/>
          <a:p>
            <a:pPr marL="457200" indent="-457200">
              <a:buFont typeface="+mj-lt"/>
              <a:buAutoNum type="arabicPeriod"/>
            </a:pPr>
            <a:r>
              <a:rPr lang="en-US" dirty="0"/>
              <a:t>Actor critic algorithm</a:t>
            </a:r>
          </a:p>
          <a:p>
            <a:pPr marL="457200" indent="-457200">
              <a:buFont typeface="+mj-lt"/>
              <a:buAutoNum type="arabicPeriod"/>
            </a:pPr>
            <a:r>
              <a:rPr lang="en-US" dirty="0"/>
              <a:t>Uses experience reply</a:t>
            </a:r>
          </a:p>
          <a:p>
            <a:pPr marL="457200" indent="-457200">
              <a:buFont typeface="+mj-lt"/>
              <a:buAutoNum type="arabicPeriod"/>
            </a:pPr>
            <a:r>
              <a:rPr lang="en-US" dirty="0"/>
              <a:t>Estimates Q-function off-policy</a:t>
            </a:r>
          </a:p>
          <a:p>
            <a:pPr marL="457200" indent="-457200">
              <a:buFont typeface="+mj-lt"/>
              <a:buAutoNum type="arabicPeriod"/>
            </a:pPr>
            <a:r>
              <a:rPr lang="en-US" dirty="0"/>
              <a:t>Uses Retrace algorithm to compute the targets</a:t>
            </a:r>
          </a:p>
          <a:p>
            <a:pPr marL="457200" indent="-457200">
              <a:buFont typeface="+mj-lt"/>
              <a:buAutoNum type="arabicPeriod"/>
            </a:pPr>
            <a:r>
              <a:rPr lang="en-US" dirty="0"/>
              <a:t>Uses trust-region policy </a:t>
            </a:r>
            <a:r>
              <a:rPr lang="en-US" dirty="0" err="1"/>
              <a:t>optimisation</a:t>
            </a:r>
            <a:endParaRPr lang="en-US" dirty="0"/>
          </a:p>
        </p:txBody>
      </p:sp>
      <p:sp>
        <p:nvSpPr>
          <p:cNvPr id="4" name="Slide Number Placeholder 3"/>
          <p:cNvSpPr>
            <a:spLocks noGrp="1"/>
          </p:cNvSpPr>
          <p:nvPr>
            <p:ph type="sldNum" sz="quarter" idx="10"/>
          </p:nvPr>
        </p:nvSpPr>
        <p:spPr/>
        <p:txBody>
          <a:bodyPr/>
          <a:lstStyle/>
          <a:p>
            <a:pPr>
              <a:defRPr/>
            </a:pPr>
            <a:fld id="{E8767581-6A4A-B14A-85FC-08F75FC54724}" type="slidenum">
              <a:rPr lang="en-GB" altLang="en-US" smtClean="0"/>
              <a:pPr>
                <a:defRPr/>
              </a:pPr>
              <a:t>24</a:t>
            </a:fld>
            <a:endParaRPr lang="en-GB" altLang="en-US"/>
          </a:p>
        </p:txBody>
      </p:sp>
    </p:spTree>
    <p:extLst>
      <p:ext uri="{BB962C8B-B14F-4D97-AF65-F5344CB8AC3E}">
        <p14:creationId xmlns:p14="http://schemas.microsoft.com/office/powerpoint/2010/main" val="26487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Experience replay	</a:t>
            </a:r>
          </a:p>
        </p:txBody>
      </p:sp>
      <p:sp>
        <p:nvSpPr>
          <p:cNvPr id="3" name="Content Placeholder 2"/>
          <p:cNvSpPr>
            <a:spLocks noGrp="1"/>
          </p:cNvSpPr>
          <p:nvPr>
            <p:ph idx="1"/>
          </p:nvPr>
        </p:nvSpPr>
        <p:spPr/>
        <p:txBody>
          <a:bodyPr/>
          <a:lstStyle/>
          <a:p>
            <a:r>
              <a:rPr lang="en-US"/>
              <a:t>Off-policy learning follows a </a:t>
            </a:r>
            <a:r>
              <a:rPr lang="en-US" err="1"/>
              <a:t>behaviour</a:t>
            </a:r>
            <a:r>
              <a:rPr lang="en-US"/>
              <a:t> policy 𝛍 while </a:t>
            </a:r>
            <a:r>
              <a:rPr lang="en-US" err="1"/>
              <a:t>optimising</a:t>
            </a:r>
            <a:r>
              <a:rPr lang="en-US"/>
              <a:t> target policy 𝛑</a:t>
            </a:r>
          </a:p>
          <a:p>
            <a:r>
              <a:rPr lang="en-US"/>
              <a:t>This allows for the previous experience to be ‘replayed’</a:t>
            </a:r>
          </a:p>
          <a:p>
            <a:endParaRPr lang="en-US"/>
          </a:p>
          <a:p>
            <a:endParaRPr lang="en-US"/>
          </a:p>
          <a:p>
            <a:endParaRPr lang="en-US"/>
          </a:p>
          <a:p>
            <a:endParaRPr lang="en-US"/>
          </a:p>
          <a:p>
            <a:r>
              <a:rPr lang="en-US"/>
              <a:t>Correct the sampling bias with importance sampling ratio </a:t>
            </a:r>
          </a:p>
          <a:p>
            <a:endParaRPr lang="en-US"/>
          </a:p>
        </p:txBody>
      </p:sp>
      <p:sp>
        <p:nvSpPr>
          <p:cNvPr id="4" name="Slide Number Placeholder 3"/>
          <p:cNvSpPr>
            <a:spLocks noGrp="1"/>
          </p:cNvSpPr>
          <p:nvPr>
            <p:ph type="sldNum" sz="quarter" idx="10"/>
          </p:nvPr>
        </p:nvSpPr>
        <p:spPr/>
        <p:txBody>
          <a:bodyPr/>
          <a:lstStyle/>
          <a:p>
            <a:pPr>
              <a:defRPr/>
            </a:pPr>
            <a:fld id="{E8767581-6A4A-B14A-85FC-08F75FC54724}" type="slidenum">
              <a:rPr lang="en-GB" altLang="en-US" smtClean="0"/>
              <a:pPr>
                <a:defRPr/>
              </a:pPr>
              <a:t>25</a:t>
            </a:fld>
            <a:endParaRPr lang="en-GB" altLang="en-US"/>
          </a:p>
        </p:txBody>
      </p:sp>
      <p:sp>
        <p:nvSpPr>
          <p:cNvPr id="7" name="Rectangle 6"/>
          <p:cNvSpPr/>
          <p:nvPr/>
        </p:nvSpPr>
        <p:spPr>
          <a:xfrm>
            <a:off x="4074537" y="3171013"/>
            <a:ext cx="1846521" cy="39340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riangle 7"/>
          <p:cNvSpPr/>
          <p:nvPr/>
        </p:nvSpPr>
        <p:spPr>
          <a:xfrm rot="17964665">
            <a:off x="6056514" y="3356050"/>
            <a:ext cx="628856" cy="1194165"/>
          </a:xfrm>
          <a:prstGeom prst="triangl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919252" y="3189845"/>
            <a:ext cx="233916" cy="239155"/>
          </a:xfrm>
          <a:prstGeom prst="ellipse">
            <a:avLst/>
          </a:prstGeom>
          <a:solidFill>
            <a:schemeClr val="accent6">
              <a:lumMod val="60000"/>
              <a:lumOff val="4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300967" y="3189845"/>
            <a:ext cx="233916" cy="239155"/>
          </a:xfrm>
          <a:prstGeom prst="ellipse">
            <a:avLst/>
          </a:prstGeom>
          <a:solidFill>
            <a:schemeClr val="accent4">
              <a:lumMod val="60000"/>
              <a:lumOff val="4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039727" y="3189845"/>
            <a:ext cx="233916" cy="239155"/>
          </a:xfrm>
          <a:prstGeom prst="ellipse">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405279" y="3189845"/>
            <a:ext cx="233916" cy="239155"/>
          </a:xfrm>
          <a:prstGeom prst="ellipse">
            <a:avLst/>
          </a:pr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770831" y="3189845"/>
            <a:ext cx="233916" cy="239155"/>
          </a:xfrm>
          <a:prstGeom prst="ellipse">
            <a:avLst/>
          </a:prstGeom>
          <a:solidFill>
            <a:schemeClr val="bg1">
              <a:lumMod val="7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Can 14"/>
          <p:cNvSpPr/>
          <p:nvPr/>
        </p:nvSpPr>
        <p:spPr>
          <a:xfrm>
            <a:off x="1204104" y="3891044"/>
            <a:ext cx="1007109" cy="723641"/>
          </a:xfrm>
          <a:prstGeom prst="can">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ysClr val="windowText" lastClr="000000"/>
                </a:solidFill>
              </a:rPr>
              <a:t>ER Pool</a:t>
            </a:r>
          </a:p>
        </p:txBody>
      </p:sp>
      <p:sp>
        <p:nvSpPr>
          <p:cNvPr id="16" name="Oval 15"/>
          <p:cNvSpPr/>
          <p:nvPr/>
        </p:nvSpPr>
        <p:spPr>
          <a:xfrm rot="5400000">
            <a:off x="3237976" y="4143104"/>
            <a:ext cx="233916" cy="239155"/>
          </a:xfrm>
          <a:prstGeom prst="ellipse">
            <a:avLst/>
          </a:prstGeom>
          <a:solidFill>
            <a:schemeClr val="accent6">
              <a:lumMod val="60000"/>
              <a:lumOff val="4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p:cNvSpPr/>
          <p:nvPr/>
        </p:nvSpPr>
        <p:spPr>
          <a:xfrm rot="5400000">
            <a:off x="2809858" y="4036287"/>
            <a:ext cx="1084916" cy="443843"/>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235357" y="3825798"/>
            <a:ext cx="233916" cy="239155"/>
          </a:xfrm>
          <a:prstGeom prst="ellipse">
            <a:avLst/>
          </a:pr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235357" y="4463396"/>
            <a:ext cx="233916" cy="239155"/>
          </a:xfrm>
          <a:prstGeom prst="ellipse">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a:off x="2211213" y="4252865"/>
            <a:ext cx="919182" cy="5344"/>
          </a:xfrm>
          <a:prstGeom prst="straightConnector1">
            <a:avLst/>
          </a:prstGeom>
          <a:ln w="952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195563" y="3901730"/>
            <a:ext cx="797013" cy="338554"/>
          </a:xfrm>
          <a:prstGeom prst="rect">
            <a:avLst/>
          </a:prstGeom>
          <a:noFill/>
        </p:spPr>
        <p:txBody>
          <a:bodyPr wrap="none" rtlCol="0">
            <a:spAutoFit/>
          </a:bodyPr>
          <a:lstStyle/>
          <a:p>
            <a:r>
              <a:rPr lang="en-US" sz="1600"/>
              <a:t>Sample</a:t>
            </a:r>
          </a:p>
        </p:txBody>
      </p:sp>
      <p:sp>
        <p:nvSpPr>
          <p:cNvPr id="22" name="Left Brace 21"/>
          <p:cNvSpPr/>
          <p:nvPr/>
        </p:nvSpPr>
        <p:spPr>
          <a:xfrm rot="16200000">
            <a:off x="1827279" y="2642460"/>
            <a:ext cx="269444" cy="2085496"/>
          </a:xfrm>
          <a:prstGeom prst="leftBrace">
            <a:avLst>
              <a:gd name="adj1" fmla="val 43605"/>
              <a:gd name="adj2" fmla="val 38641"/>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Oval 22"/>
          <p:cNvSpPr/>
          <p:nvPr/>
        </p:nvSpPr>
        <p:spPr>
          <a:xfrm>
            <a:off x="1691680" y="3189845"/>
            <a:ext cx="233916" cy="239155"/>
          </a:xfrm>
          <a:prstGeom prst="ellipse">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57457" y="3052779"/>
            <a:ext cx="4857578" cy="1888388"/>
          </a:xfrm>
          <a:prstGeom prst="rect">
            <a:avLst/>
          </a:prstGeom>
        </p:spPr>
      </p:pic>
      <p:pic>
        <p:nvPicPr>
          <p:cNvPr id="5" name="Picture 4"/>
          <p:cNvPicPr>
            <a:picLocks noChangeAspect="1"/>
          </p:cNvPicPr>
          <p:nvPr/>
        </p:nvPicPr>
        <p:blipFill>
          <a:blip r:embed="rId3"/>
          <a:stretch>
            <a:fillRect/>
          </a:stretch>
        </p:blipFill>
        <p:spPr>
          <a:xfrm>
            <a:off x="1027702" y="5512505"/>
            <a:ext cx="7045479" cy="647127"/>
          </a:xfrm>
          <a:prstGeom prst="rect">
            <a:avLst/>
          </a:prstGeom>
        </p:spPr>
      </p:pic>
    </p:spTree>
    <p:extLst>
      <p:ext uri="{BB962C8B-B14F-4D97-AF65-F5344CB8AC3E}">
        <p14:creationId xmlns:p14="http://schemas.microsoft.com/office/powerpoint/2010/main" val="7898529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Truncated importance sampling</a:t>
            </a:r>
          </a:p>
        </p:txBody>
      </p:sp>
      <p:sp>
        <p:nvSpPr>
          <p:cNvPr id="3" name="Content Placeholder 2"/>
          <p:cNvSpPr>
            <a:spLocks noGrp="1"/>
          </p:cNvSpPr>
          <p:nvPr>
            <p:ph idx="1"/>
          </p:nvPr>
        </p:nvSpPr>
        <p:spPr/>
        <p:txBody>
          <a:bodyPr/>
          <a:lstStyle/>
          <a:p>
            <a:r>
              <a:rPr lang="en-GB"/>
              <a:t>When we use importance weights for each sample in the trajectory we can easily obtain vanishing or exploding trajectories</a:t>
            </a:r>
          </a:p>
          <a:p>
            <a:endParaRPr lang="en-GB"/>
          </a:p>
          <a:p>
            <a:pPr marL="0" indent="0">
              <a:buNone/>
            </a:pPr>
            <a:endParaRPr lang="en-GB"/>
          </a:p>
          <a:p>
            <a:pPr marL="0" indent="0">
              <a:buNone/>
            </a:pPr>
            <a:endParaRPr lang="en-GB"/>
          </a:p>
          <a:p>
            <a:pPr marL="0" indent="0">
              <a:buNone/>
            </a:pPr>
            <a:endParaRPr lang="en-GB"/>
          </a:p>
          <a:p>
            <a:r>
              <a:rPr lang="en-GB"/>
              <a:t>This is why we need to truncate the importance sampling weights</a:t>
            </a:r>
          </a:p>
          <a:p>
            <a:r>
              <a:rPr lang="en-GB"/>
              <a:t>We need to add a bias correction term to take into account that we are making an error</a:t>
            </a:r>
          </a:p>
        </p:txBody>
      </p:sp>
      <p:sp>
        <p:nvSpPr>
          <p:cNvPr id="4" name="Slide Number Placeholder 3"/>
          <p:cNvSpPr>
            <a:spLocks noGrp="1"/>
          </p:cNvSpPr>
          <p:nvPr>
            <p:ph type="sldNum" sz="quarter" idx="10"/>
          </p:nvPr>
        </p:nvSpPr>
        <p:spPr/>
        <p:txBody>
          <a:bodyPr/>
          <a:lstStyle/>
          <a:p>
            <a:pPr>
              <a:defRPr/>
            </a:pPr>
            <a:fld id="{E8767581-6A4A-B14A-85FC-08F75FC54724}" type="slidenum">
              <a:rPr lang="en-GB" altLang="en-US" smtClean="0"/>
              <a:pPr>
                <a:defRPr/>
              </a:pPr>
              <a:t>26</a:t>
            </a:fld>
            <a:endParaRPr lang="en-GB" alt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88964" y="2333925"/>
            <a:ext cx="3839220" cy="2216448"/>
          </a:xfrm>
          <a:prstGeom prst="rect">
            <a:avLst/>
          </a:prstGeom>
        </p:spPr>
      </p:pic>
    </p:spTree>
    <p:extLst>
      <p:ext uri="{BB962C8B-B14F-4D97-AF65-F5344CB8AC3E}">
        <p14:creationId xmlns:p14="http://schemas.microsoft.com/office/powerpoint/2010/main" val="2276169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 function targets</a:t>
            </a:r>
          </a:p>
        </p:txBody>
      </p:sp>
      <p:sp>
        <p:nvSpPr>
          <p:cNvPr id="3" name="Content Placeholder 2"/>
          <p:cNvSpPr>
            <a:spLocks noGrp="1"/>
          </p:cNvSpPr>
          <p:nvPr>
            <p:ph idx="1"/>
          </p:nvPr>
        </p:nvSpPr>
        <p:spPr>
          <a:xfrm>
            <a:off x="384175" y="1708150"/>
            <a:ext cx="8076257" cy="4067175"/>
          </a:xfrm>
        </p:spPr>
        <p:txBody>
          <a:bodyPr/>
          <a:lstStyle/>
          <a:p>
            <a:r>
              <a:rPr lang="en-GB" dirty="0"/>
              <a:t>Modified loss</a:t>
            </a:r>
          </a:p>
          <a:p>
            <a:endParaRPr lang="en-GB" dirty="0"/>
          </a:p>
          <a:p>
            <a:endParaRPr lang="en-GB" dirty="0"/>
          </a:p>
          <a:p>
            <a:r>
              <a:rPr lang="en-GB" dirty="0"/>
              <a:t>Targets are estimated via </a:t>
            </a:r>
            <a:r>
              <a:rPr lang="en-GB" i="1" dirty="0"/>
              <a:t>Retrace algorithm </a:t>
            </a:r>
            <a:r>
              <a:rPr lang="en-GB" dirty="0"/>
              <a:t>non-biased estimates with small variance</a:t>
            </a:r>
          </a:p>
          <a:p>
            <a:endParaRPr lang="en-GB" dirty="0"/>
          </a:p>
        </p:txBody>
      </p:sp>
      <p:sp>
        <p:nvSpPr>
          <p:cNvPr id="4" name="Slide Number Placeholder 3"/>
          <p:cNvSpPr>
            <a:spLocks noGrp="1"/>
          </p:cNvSpPr>
          <p:nvPr>
            <p:ph type="sldNum" sz="quarter" idx="10"/>
          </p:nvPr>
        </p:nvSpPr>
        <p:spPr/>
        <p:txBody>
          <a:bodyPr/>
          <a:lstStyle/>
          <a:p>
            <a:pPr>
              <a:defRPr/>
            </a:pPr>
            <a:fld id="{E8767581-6A4A-B14A-85FC-08F75FC54724}" type="slidenum">
              <a:rPr lang="en-GB" altLang="en-US" smtClean="0"/>
              <a:pPr>
                <a:defRPr/>
              </a:pPr>
              <a:t>27</a:t>
            </a:fld>
            <a:endParaRPr lang="en-GB" altLang="en-US"/>
          </a:p>
        </p:txBody>
      </p:sp>
      <p:pic>
        <p:nvPicPr>
          <p:cNvPr id="7" name="Picture 6"/>
          <p:cNvPicPr>
            <a:picLocks noChangeAspect="1"/>
          </p:cNvPicPr>
          <p:nvPr/>
        </p:nvPicPr>
        <p:blipFill>
          <a:blip r:embed="rId2"/>
          <a:stretch>
            <a:fillRect/>
          </a:stretch>
        </p:blipFill>
        <p:spPr>
          <a:xfrm>
            <a:off x="612703" y="2204864"/>
            <a:ext cx="3794005" cy="464121"/>
          </a:xfrm>
          <a:prstGeom prst="rect">
            <a:avLst/>
          </a:prstGeom>
        </p:spPr>
      </p:pic>
      <p:pic>
        <p:nvPicPr>
          <p:cNvPr id="6" name="Picture 5"/>
          <p:cNvPicPr>
            <a:picLocks noChangeAspect="1"/>
          </p:cNvPicPr>
          <p:nvPr/>
        </p:nvPicPr>
        <p:blipFill>
          <a:blip r:embed="rId3"/>
          <a:stretch>
            <a:fillRect/>
          </a:stretch>
        </p:blipFill>
        <p:spPr>
          <a:xfrm>
            <a:off x="251520" y="4365104"/>
            <a:ext cx="8759825" cy="949788"/>
          </a:xfrm>
          <a:prstGeom prst="rect">
            <a:avLst/>
          </a:prstGeom>
        </p:spPr>
      </p:pic>
    </p:spTree>
    <p:extLst>
      <p:ext uri="{BB962C8B-B14F-4D97-AF65-F5344CB8AC3E}">
        <p14:creationId xmlns:p14="http://schemas.microsoft.com/office/powerpoint/2010/main" val="8511592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Trust-region policy optimisation (TRPO)</a:t>
            </a:r>
          </a:p>
        </p:txBody>
      </p:sp>
      <p:sp>
        <p:nvSpPr>
          <p:cNvPr id="3" name="Content Placeholder 2"/>
          <p:cNvSpPr>
            <a:spLocks noGrp="1"/>
          </p:cNvSpPr>
          <p:nvPr>
            <p:ph idx="1"/>
          </p:nvPr>
        </p:nvSpPr>
        <p:spPr/>
        <p:txBody>
          <a:bodyPr/>
          <a:lstStyle/>
          <a:p>
            <a:r>
              <a:rPr lang="en-GB"/>
              <a:t>Small changes in the parameter space can lead to erratic changes in the output policy. </a:t>
            </a:r>
          </a:p>
          <a:p>
            <a:r>
              <a:rPr lang="en-GB"/>
              <a:t>Solution: natural gradient, but expensive to compute. </a:t>
            </a:r>
          </a:p>
          <a:p>
            <a:r>
              <a:rPr lang="en-GB"/>
              <a:t>Distance metric in natural gradient can be approximated as the KL divergence.</a:t>
            </a:r>
          </a:p>
          <a:p>
            <a:r>
              <a:rPr lang="en-GB"/>
              <a:t>TRPO approximates KL divergence using first order Taylor expansion and limits the KL divergence between policies of subsequent parameters.</a:t>
            </a:r>
          </a:p>
        </p:txBody>
      </p:sp>
      <p:sp>
        <p:nvSpPr>
          <p:cNvPr id="4" name="Slide Number Placeholder 3"/>
          <p:cNvSpPr>
            <a:spLocks noGrp="1"/>
          </p:cNvSpPr>
          <p:nvPr>
            <p:ph type="sldNum" sz="quarter" idx="10"/>
          </p:nvPr>
        </p:nvSpPr>
        <p:spPr/>
        <p:txBody>
          <a:bodyPr/>
          <a:lstStyle/>
          <a:p>
            <a:pPr>
              <a:defRPr/>
            </a:pPr>
            <a:fld id="{E8767581-6A4A-B14A-85FC-08F75FC54724}" type="slidenum">
              <a:rPr lang="en-GB" altLang="en-US" smtClean="0"/>
              <a:pPr>
                <a:defRPr/>
              </a:pPr>
              <a:t>28</a:t>
            </a:fld>
            <a:endParaRPr lang="en-GB" altLang="en-US"/>
          </a:p>
        </p:txBody>
      </p:sp>
      <p:pic>
        <p:nvPicPr>
          <p:cNvPr id="6" name="Picture 5"/>
          <p:cNvPicPr>
            <a:picLocks noChangeAspect="1"/>
          </p:cNvPicPr>
          <p:nvPr/>
        </p:nvPicPr>
        <p:blipFill>
          <a:blip r:embed="rId3"/>
          <a:stretch>
            <a:fillRect/>
          </a:stretch>
        </p:blipFill>
        <p:spPr>
          <a:xfrm>
            <a:off x="2130090" y="5022402"/>
            <a:ext cx="4882232" cy="765623"/>
          </a:xfrm>
          <a:prstGeom prst="rect">
            <a:avLst/>
          </a:prstGeom>
        </p:spPr>
      </p:pic>
    </p:spTree>
    <p:extLst>
      <p:ext uri="{BB962C8B-B14F-4D97-AF65-F5344CB8AC3E}">
        <p14:creationId xmlns:p14="http://schemas.microsoft.com/office/powerpoint/2010/main" val="3415148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Modified neural network architecture</a:t>
            </a:r>
          </a:p>
        </p:txBody>
      </p:sp>
      <p:sp>
        <p:nvSpPr>
          <p:cNvPr id="4" name="Slide Number Placeholder 3"/>
          <p:cNvSpPr>
            <a:spLocks noGrp="1"/>
          </p:cNvSpPr>
          <p:nvPr>
            <p:ph type="sldNum" sz="quarter" idx="10"/>
          </p:nvPr>
        </p:nvSpPr>
        <p:spPr/>
        <p:txBody>
          <a:bodyPr/>
          <a:lstStyle/>
          <a:p>
            <a:pPr>
              <a:defRPr/>
            </a:pPr>
            <a:fld id="{E8767581-6A4A-B14A-85FC-08F75FC54724}" type="slidenum">
              <a:rPr lang="en-GB" altLang="en-US" smtClean="0"/>
              <a:pPr>
                <a:defRPr/>
              </a:pPr>
              <a:t>29</a:t>
            </a:fld>
            <a:endParaRPr lang="en-GB" alt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7744" y="1709222"/>
            <a:ext cx="4755957" cy="4093005"/>
          </a:xfrm>
          <a:prstGeom prst="rect">
            <a:avLst/>
          </a:prstGeom>
        </p:spPr>
      </p:pic>
    </p:spTree>
    <p:extLst>
      <p:ext uri="{BB962C8B-B14F-4D97-AF65-F5344CB8AC3E}">
        <p14:creationId xmlns:p14="http://schemas.microsoft.com/office/powerpoint/2010/main" val="1499897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Machine learning for dialogue modeling</a:t>
            </a:r>
          </a:p>
        </p:txBody>
      </p:sp>
      <p:sp>
        <p:nvSpPr>
          <p:cNvPr id="4" name="Slide Number Placeholder 3"/>
          <p:cNvSpPr>
            <a:spLocks noGrp="1"/>
          </p:cNvSpPr>
          <p:nvPr>
            <p:ph type="sldNum" sz="quarter" idx="10"/>
          </p:nvPr>
        </p:nvSpPr>
        <p:spPr/>
        <p:txBody>
          <a:bodyPr/>
          <a:lstStyle/>
          <a:p>
            <a:pPr>
              <a:defRPr/>
            </a:pPr>
            <a:fld id="{E8767581-6A4A-B14A-85FC-08F75FC54724}" type="slidenum">
              <a:rPr lang="en-GB" altLang="en-US" smtClean="0"/>
              <a:pPr>
                <a:defRPr/>
              </a:pPr>
              <a:t>3</a:t>
            </a:fld>
            <a:endParaRPr lang="en-GB" altLang="en-US"/>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9552" y="1973262"/>
            <a:ext cx="2120900" cy="1663700"/>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3000" y="2060848"/>
            <a:ext cx="1765300" cy="15367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3548" y="2060848"/>
            <a:ext cx="2120900" cy="1549400"/>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8303" y="3636962"/>
            <a:ext cx="2241079" cy="2241079"/>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00363" y="3789040"/>
            <a:ext cx="2492111" cy="1428144"/>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07904" y="3789040"/>
            <a:ext cx="1848138" cy="1368152"/>
          </a:xfrm>
          <a:prstGeom prst="rect">
            <a:avLst/>
          </a:prstGeom>
        </p:spPr>
      </p:pic>
    </p:spTree>
    <p:extLst>
      <p:ext uri="{BB962C8B-B14F-4D97-AF65-F5344CB8AC3E}">
        <p14:creationId xmlns:p14="http://schemas.microsoft.com/office/powerpoint/2010/main" val="56017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Evaluation set-up</a:t>
            </a:r>
          </a:p>
        </p:txBody>
      </p:sp>
      <p:sp>
        <p:nvSpPr>
          <p:cNvPr id="3" name="Content Placeholder 2"/>
          <p:cNvSpPr>
            <a:spLocks noGrp="1"/>
          </p:cNvSpPr>
          <p:nvPr>
            <p:ph idx="1"/>
          </p:nvPr>
        </p:nvSpPr>
        <p:spPr/>
        <p:txBody>
          <a:bodyPr/>
          <a:lstStyle/>
          <a:p>
            <a:pPr marL="342900" lvl="2" indent="-342900"/>
            <a:r>
              <a:rPr lang="en-US" dirty="0" err="1"/>
              <a:t>Pydial</a:t>
            </a:r>
            <a:r>
              <a:rPr lang="en-US" dirty="0"/>
              <a:t> open source toolkit for building dialogue systems</a:t>
            </a:r>
          </a:p>
          <a:p>
            <a:pPr marL="342900" lvl="2" indent="-342900"/>
            <a:r>
              <a:rPr lang="en-US" dirty="0"/>
              <a:t>Cambridge restaurant domain: </a:t>
            </a:r>
            <a:r>
              <a:rPr lang="en-US" altLang="zh-TW" dirty="0"/>
              <a:t>100 venues, 6 slots, 3 </a:t>
            </a:r>
            <a:r>
              <a:rPr lang="en-US" altLang="zh-TW" dirty="0" err="1"/>
              <a:t>requestable</a:t>
            </a:r>
            <a:endParaRPr lang="en-US" altLang="zh-TW" dirty="0"/>
          </a:p>
          <a:p>
            <a:pPr marL="258763" lvl="1" indent="-342900"/>
            <a:r>
              <a:rPr lang="en-US" altLang="zh-TW" dirty="0"/>
              <a:t>Belief state input of size 268 (last system act, distribution over </a:t>
            </a:r>
            <a:r>
              <a:rPr lang="en-US" altLang="zh-TW" u="sng" dirty="0"/>
              <a:t>user intent</a:t>
            </a:r>
            <a:r>
              <a:rPr lang="en-US" altLang="zh-TW" dirty="0"/>
              <a:t> </a:t>
            </a:r>
            <a:r>
              <a:rPr lang="mr-IN" altLang="zh-TW" dirty="0"/>
              <a:t>…</a:t>
            </a:r>
            <a:r>
              <a:rPr lang="en-US" altLang="zh-TW" dirty="0"/>
              <a:t>)</a:t>
            </a:r>
          </a:p>
          <a:p>
            <a:pPr marL="258763" lvl="1" indent="-342900"/>
            <a:r>
              <a:rPr lang="en-US" altLang="zh-TW" dirty="0"/>
              <a:t>System summary action space of size 15 (inform, request, confirm, </a:t>
            </a:r>
            <a:r>
              <a:rPr lang="mr-IN" altLang="zh-TW" dirty="0"/>
              <a:t>…</a:t>
            </a:r>
            <a:r>
              <a:rPr lang="en-US" altLang="zh-TW" dirty="0"/>
              <a:t>)</a:t>
            </a:r>
          </a:p>
          <a:p>
            <a:pPr marL="258763" lvl="1" indent="-342900"/>
            <a:r>
              <a:rPr lang="en-US" altLang="zh-TW" dirty="0"/>
              <a:t>Master action space has 1035</a:t>
            </a:r>
          </a:p>
          <a:p>
            <a:pPr marL="342900" lvl="2" indent="-342900"/>
            <a:r>
              <a:rPr lang="en-US" altLang="zh-TW" dirty="0"/>
              <a:t>User simulator operating on semantic level</a:t>
            </a:r>
          </a:p>
          <a:p>
            <a:endParaRPr lang="en-US" dirty="0"/>
          </a:p>
        </p:txBody>
      </p:sp>
      <p:sp>
        <p:nvSpPr>
          <p:cNvPr id="4" name="Slide Number Placeholder 3"/>
          <p:cNvSpPr>
            <a:spLocks noGrp="1"/>
          </p:cNvSpPr>
          <p:nvPr>
            <p:ph type="sldNum" sz="quarter" idx="10"/>
          </p:nvPr>
        </p:nvSpPr>
        <p:spPr/>
        <p:txBody>
          <a:bodyPr/>
          <a:lstStyle/>
          <a:p>
            <a:pPr>
              <a:defRPr/>
            </a:pPr>
            <a:fld id="{E8767581-6A4A-B14A-85FC-08F75FC54724}" type="slidenum">
              <a:rPr lang="en-GB" altLang="en-US" smtClean="0"/>
              <a:pPr>
                <a:defRPr/>
              </a:pPr>
              <a:t>30</a:t>
            </a:fld>
            <a:endParaRPr lang="en-GB" altLang="en-US"/>
          </a:p>
        </p:txBody>
      </p:sp>
    </p:spTree>
    <p:extLst>
      <p:ext uri="{BB962C8B-B14F-4D97-AF65-F5344CB8AC3E}">
        <p14:creationId xmlns:p14="http://schemas.microsoft.com/office/powerpoint/2010/main" val="8002994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Learning on master action space</a:t>
            </a:r>
          </a:p>
        </p:txBody>
      </p:sp>
      <p:sp>
        <p:nvSpPr>
          <p:cNvPr id="4" name="Slide Number Placeholder 3"/>
          <p:cNvSpPr>
            <a:spLocks noGrp="1"/>
          </p:cNvSpPr>
          <p:nvPr>
            <p:ph type="sldNum" sz="quarter" idx="10"/>
          </p:nvPr>
        </p:nvSpPr>
        <p:spPr/>
        <p:txBody>
          <a:bodyPr/>
          <a:lstStyle/>
          <a:p>
            <a:pPr>
              <a:defRPr/>
            </a:pPr>
            <a:fld id="{E8767581-6A4A-B14A-85FC-08F75FC54724}" type="slidenum">
              <a:rPr lang="en-GB" altLang="en-US" smtClean="0"/>
              <a:pPr>
                <a:defRPr/>
              </a:pPr>
              <a:t>31</a:t>
            </a:fld>
            <a:endParaRPr lang="en-GB" alt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5056" y="1708150"/>
            <a:ext cx="6972300" cy="4067175"/>
          </a:xfrm>
        </p:spPr>
      </p:pic>
    </p:spTree>
    <p:extLst>
      <p:ext uri="{BB962C8B-B14F-4D97-AF65-F5344CB8AC3E}">
        <p14:creationId xmlns:p14="http://schemas.microsoft.com/office/powerpoint/2010/main" val="5040039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Learning on master action space</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113783431"/>
              </p:ext>
            </p:extLst>
          </p:nvPr>
        </p:nvGraphicFramePr>
        <p:xfrm>
          <a:off x="390398" y="2708920"/>
          <a:ext cx="8568955" cy="1483360"/>
        </p:xfrm>
        <a:graphic>
          <a:graphicData uri="http://schemas.openxmlformats.org/drawingml/2006/table">
            <a:tbl>
              <a:tblPr firstRow="1" bandRow="1">
                <a:tableStyleId>{5C22544A-7EE6-4342-B048-85BDC9FD1C3A}</a:tableStyleId>
              </a:tblPr>
              <a:tblGrid>
                <a:gridCol w="1944218">
                  <a:extLst>
                    <a:ext uri="{9D8B030D-6E8A-4147-A177-3AD203B41FA5}">
                      <a16:colId xmlns:a16="http://schemas.microsoft.com/office/drawing/2014/main" val="20000"/>
                    </a:ext>
                  </a:extLst>
                </a:gridCol>
                <a:gridCol w="3312368">
                  <a:extLst>
                    <a:ext uri="{9D8B030D-6E8A-4147-A177-3AD203B41FA5}">
                      <a16:colId xmlns:a16="http://schemas.microsoft.com/office/drawing/2014/main" val="20001"/>
                    </a:ext>
                  </a:extLst>
                </a:gridCol>
                <a:gridCol w="3312369">
                  <a:extLst>
                    <a:ext uri="{9D8B030D-6E8A-4147-A177-3AD203B41FA5}">
                      <a16:colId xmlns:a16="http://schemas.microsoft.com/office/drawing/2014/main" val="20002"/>
                    </a:ext>
                  </a:extLst>
                </a:gridCol>
              </a:tblGrid>
              <a:tr h="370840">
                <a:tc>
                  <a:txBody>
                    <a:bodyPr/>
                    <a:lstStyle/>
                    <a:p>
                      <a:r>
                        <a:rPr lang="en-US"/>
                        <a:t>ACER</a:t>
                      </a:r>
                    </a:p>
                  </a:txBody>
                  <a:tcPr/>
                </a:tc>
                <a:tc>
                  <a:txBody>
                    <a:bodyPr/>
                    <a:lstStyle/>
                    <a:p>
                      <a:r>
                        <a:rPr lang="en-US"/>
                        <a:t>Summary space (15 actions)</a:t>
                      </a:r>
                    </a:p>
                  </a:txBody>
                  <a:tcPr/>
                </a:tc>
                <a:tc>
                  <a:txBody>
                    <a:bodyPr/>
                    <a:lstStyle/>
                    <a:p>
                      <a:r>
                        <a:rPr lang="en-US"/>
                        <a:t>Master</a:t>
                      </a:r>
                      <a:r>
                        <a:rPr lang="en-US" baseline="0"/>
                        <a:t> space (1035 actions)</a:t>
                      </a:r>
                      <a:endParaRPr lang="en-US"/>
                    </a:p>
                  </a:txBody>
                  <a:tcPr/>
                </a:tc>
                <a:extLst>
                  <a:ext uri="{0D108BD9-81ED-4DB2-BD59-A6C34878D82A}">
                    <a16:rowId xmlns:a16="http://schemas.microsoft.com/office/drawing/2014/main" val="10000"/>
                  </a:ext>
                </a:extLst>
              </a:tr>
              <a:tr h="370840">
                <a:tc>
                  <a:txBody>
                    <a:bodyPr/>
                    <a:lstStyle/>
                    <a:p>
                      <a:r>
                        <a:rPr lang="en-US"/>
                        <a:t>Success</a:t>
                      </a:r>
                    </a:p>
                  </a:txBody>
                  <a:tcPr/>
                </a:tc>
                <a:tc>
                  <a:txBody>
                    <a:bodyPr/>
                    <a:lstStyle/>
                    <a:p>
                      <a:pPr algn="r"/>
                      <a:r>
                        <a:rPr lang="en-US"/>
                        <a:t>89.7%</a:t>
                      </a:r>
                    </a:p>
                  </a:txBody>
                  <a:tcPr/>
                </a:tc>
                <a:tc>
                  <a:txBody>
                    <a:bodyPr/>
                    <a:lstStyle/>
                    <a:p>
                      <a:pPr algn="r"/>
                      <a:r>
                        <a:rPr lang="en-US"/>
                        <a:t>89.1%</a:t>
                      </a:r>
                    </a:p>
                  </a:txBody>
                  <a:tcPr/>
                </a:tc>
                <a:extLst>
                  <a:ext uri="{0D108BD9-81ED-4DB2-BD59-A6C34878D82A}">
                    <a16:rowId xmlns:a16="http://schemas.microsoft.com/office/drawing/2014/main" val="10001"/>
                  </a:ext>
                </a:extLst>
              </a:tr>
              <a:tr h="370840">
                <a:tc>
                  <a:txBody>
                    <a:bodyPr/>
                    <a:lstStyle/>
                    <a:p>
                      <a:r>
                        <a:rPr lang="en-US"/>
                        <a:t>Reward (20max)</a:t>
                      </a:r>
                    </a:p>
                  </a:txBody>
                  <a:tcPr/>
                </a:tc>
                <a:tc>
                  <a:txBody>
                    <a:bodyPr/>
                    <a:lstStyle/>
                    <a:p>
                      <a:pPr algn="r"/>
                      <a:r>
                        <a:rPr lang="en-US"/>
                        <a:t>11.39</a:t>
                      </a:r>
                    </a:p>
                  </a:txBody>
                  <a:tcPr/>
                </a:tc>
                <a:tc>
                  <a:txBody>
                    <a:bodyPr/>
                    <a:lstStyle/>
                    <a:p>
                      <a:pPr algn="r"/>
                      <a:r>
                        <a:rPr lang="en-US"/>
                        <a:t>11.83</a:t>
                      </a:r>
                    </a:p>
                  </a:txBody>
                  <a:tcPr/>
                </a:tc>
                <a:extLst>
                  <a:ext uri="{0D108BD9-81ED-4DB2-BD59-A6C34878D82A}">
                    <a16:rowId xmlns:a16="http://schemas.microsoft.com/office/drawing/2014/main" val="10002"/>
                  </a:ext>
                </a:extLst>
              </a:tr>
              <a:tr h="370840">
                <a:tc>
                  <a:txBody>
                    <a:bodyPr/>
                    <a:lstStyle/>
                    <a:p>
                      <a:r>
                        <a:rPr lang="en-US"/>
                        <a:t>Turns</a:t>
                      </a:r>
                    </a:p>
                  </a:txBody>
                  <a:tcPr/>
                </a:tc>
                <a:tc>
                  <a:txBody>
                    <a:bodyPr/>
                    <a:lstStyle/>
                    <a:p>
                      <a:pPr algn="r"/>
                      <a:r>
                        <a:rPr lang="en-US" dirty="0"/>
                        <a:t>6.42</a:t>
                      </a:r>
                    </a:p>
                  </a:txBody>
                  <a:tcPr/>
                </a:tc>
                <a:tc>
                  <a:txBody>
                    <a:bodyPr/>
                    <a:lstStyle/>
                    <a:p>
                      <a:pPr algn="r"/>
                      <a:r>
                        <a:rPr lang="en-US" dirty="0"/>
                        <a:t>5.98</a:t>
                      </a:r>
                    </a:p>
                  </a:txBody>
                  <a:tcPr/>
                </a:tc>
                <a:extLst>
                  <a:ext uri="{0D108BD9-81ED-4DB2-BD59-A6C34878D82A}">
                    <a16:rowId xmlns:a16="http://schemas.microsoft.com/office/drawing/2014/main" val="10003"/>
                  </a:ext>
                </a:extLst>
              </a:tr>
            </a:tbl>
          </a:graphicData>
        </a:graphic>
      </p:graphicFrame>
      <p:sp>
        <p:nvSpPr>
          <p:cNvPr id="4" name="Slide Number Placeholder 3"/>
          <p:cNvSpPr>
            <a:spLocks noGrp="1"/>
          </p:cNvSpPr>
          <p:nvPr>
            <p:ph type="sldNum" sz="quarter" idx="10"/>
          </p:nvPr>
        </p:nvSpPr>
        <p:spPr/>
        <p:txBody>
          <a:bodyPr/>
          <a:lstStyle/>
          <a:p>
            <a:pPr>
              <a:defRPr/>
            </a:pPr>
            <a:fld id="{E8767581-6A4A-B14A-85FC-08F75FC54724}" type="slidenum">
              <a:rPr lang="en-GB" altLang="en-US" smtClean="0"/>
              <a:pPr>
                <a:defRPr/>
              </a:pPr>
              <a:t>32</a:t>
            </a:fld>
            <a:endParaRPr lang="en-GB" altLang="en-US"/>
          </a:p>
        </p:txBody>
      </p:sp>
      <p:sp>
        <p:nvSpPr>
          <p:cNvPr id="8" name="TextBox 7"/>
          <p:cNvSpPr txBox="1"/>
          <p:nvPr/>
        </p:nvSpPr>
        <p:spPr>
          <a:xfrm>
            <a:off x="251520" y="5373216"/>
            <a:ext cx="8682202" cy="646331"/>
          </a:xfrm>
          <a:prstGeom prst="rect">
            <a:avLst/>
          </a:prstGeom>
          <a:noFill/>
        </p:spPr>
        <p:txBody>
          <a:bodyPr wrap="square" rtlCol="0">
            <a:spAutoFit/>
          </a:bodyPr>
          <a:lstStyle/>
          <a:p>
            <a:r>
              <a:rPr lang="en-GB" dirty="0">
                <a:latin typeface="Calibri" pitchFamily="34" charset="0"/>
              </a:rPr>
              <a:t>Weisz et al, </a:t>
            </a:r>
            <a:r>
              <a:rPr lang="en-GB" i="1" dirty="0">
                <a:latin typeface="Calibri" pitchFamily="34" charset="0"/>
              </a:rPr>
              <a:t>Sample efficient deep reinforcement learning for dialogue systems with large action spaces</a:t>
            </a:r>
            <a:r>
              <a:rPr lang="en-GB" dirty="0">
                <a:latin typeface="Calibri" pitchFamily="34" charset="0"/>
              </a:rPr>
              <a:t>, IEEE TASLP, 2018</a:t>
            </a:r>
          </a:p>
        </p:txBody>
      </p:sp>
      <p:sp>
        <p:nvSpPr>
          <p:cNvPr id="6" name="Content Placeholder 2"/>
          <p:cNvSpPr txBox="1">
            <a:spLocks/>
          </p:cNvSpPr>
          <p:nvPr/>
        </p:nvSpPr>
        <p:spPr bwMode="auto">
          <a:xfrm>
            <a:off x="487843" y="1718902"/>
            <a:ext cx="8374063" cy="568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269875" indent="-269875" algn="l" rtl="0" eaLnBrk="0" fontAlgn="base" hangingPunct="0">
              <a:spcBef>
                <a:spcPct val="0"/>
              </a:spcBef>
              <a:spcAft>
                <a:spcPct val="75000"/>
              </a:spcAft>
              <a:buChar char="•"/>
              <a:defRPr sz="2000">
                <a:solidFill>
                  <a:schemeClr val="tx1"/>
                </a:solidFill>
                <a:latin typeface="+mn-lt"/>
                <a:ea typeface="+mn-ea"/>
                <a:cs typeface="+mn-cs"/>
              </a:defRPr>
            </a:lvl1pPr>
            <a:lvl2pPr marL="538163" indent="-266700" algn="l" rtl="0" eaLnBrk="0" fontAlgn="base" hangingPunct="0">
              <a:spcBef>
                <a:spcPct val="0"/>
              </a:spcBef>
              <a:spcAft>
                <a:spcPct val="75000"/>
              </a:spcAft>
              <a:buChar char="•"/>
              <a:defRPr sz="2000">
                <a:solidFill>
                  <a:schemeClr val="tx1"/>
                </a:solidFill>
                <a:latin typeface="+mn-lt"/>
              </a:defRPr>
            </a:lvl2pPr>
            <a:lvl3pPr marL="809625" indent="-269875" algn="l" rtl="0" eaLnBrk="0" fontAlgn="base" hangingPunct="0">
              <a:spcBef>
                <a:spcPct val="0"/>
              </a:spcBef>
              <a:spcAft>
                <a:spcPct val="75000"/>
              </a:spcAft>
              <a:buChar char="•"/>
              <a:defRPr sz="2000">
                <a:solidFill>
                  <a:schemeClr val="tx1"/>
                </a:solidFill>
                <a:latin typeface="+mn-lt"/>
              </a:defRPr>
            </a:lvl3pPr>
            <a:lvl4pPr marL="1079500" indent="-268288" algn="l" rtl="0" eaLnBrk="0" fontAlgn="base" hangingPunct="0">
              <a:spcBef>
                <a:spcPct val="0"/>
              </a:spcBef>
              <a:spcAft>
                <a:spcPct val="75000"/>
              </a:spcAft>
              <a:buChar char="•"/>
              <a:defRPr sz="2000">
                <a:solidFill>
                  <a:schemeClr val="tx1"/>
                </a:solidFill>
                <a:latin typeface="+mn-lt"/>
              </a:defRPr>
            </a:lvl4pPr>
            <a:lvl5pPr marL="1350963" indent="-269875" algn="l" rtl="0" eaLnBrk="0" fontAlgn="base" hangingPunct="0">
              <a:spcBef>
                <a:spcPct val="0"/>
              </a:spcBef>
              <a:spcAft>
                <a:spcPct val="75000"/>
              </a:spcAft>
              <a:buChar char="•"/>
              <a:defRPr sz="2000">
                <a:solidFill>
                  <a:schemeClr val="tx1"/>
                </a:solidFill>
                <a:latin typeface="+mn-lt"/>
              </a:defRPr>
            </a:lvl5pPr>
            <a:lvl6pPr marL="1808163" indent="-269875" algn="l" rtl="0" fontAlgn="base">
              <a:spcBef>
                <a:spcPct val="0"/>
              </a:spcBef>
              <a:spcAft>
                <a:spcPct val="75000"/>
              </a:spcAft>
              <a:buChar char="•"/>
              <a:defRPr sz="2000">
                <a:solidFill>
                  <a:schemeClr val="tx1"/>
                </a:solidFill>
                <a:latin typeface="+mn-lt"/>
              </a:defRPr>
            </a:lvl6pPr>
            <a:lvl7pPr marL="2265363" indent="-269875" algn="l" rtl="0" fontAlgn="base">
              <a:spcBef>
                <a:spcPct val="0"/>
              </a:spcBef>
              <a:spcAft>
                <a:spcPct val="75000"/>
              </a:spcAft>
              <a:buChar char="•"/>
              <a:defRPr sz="2000">
                <a:solidFill>
                  <a:schemeClr val="tx1"/>
                </a:solidFill>
                <a:latin typeface="+mn-lt"/>
              </a:defRPr>
            </a:lvl7pPr>
            <a:lvl8pPr marL="2722563" indent="-269875" algn="l" rtl="0" fontAlgn="base">
              <a:spcBef>
                <a:spcPct val="0"/>
              </a:spcBef>
              <a:spcAft>
                <a:spcPct val="75000"/>
              </a:spcAft>
              <a:buChar char="•"/>
              <a:defRPr sz="2000">
                <a:solidFill>
                  <a:schemeClr val="tx1"/>
                </a:solidFill>
                <a:latin typeface="+mn-lt"/>
              </a:defRPr>
            </a:lvl8pPr>
            <a:lvl9pPr marL="3179763" indent="-269875" algn="l" rtl="0" fontAlgn="base">
              <a:spcBef>
                <a:spcPct val="0"/>
              </a:spcBef>
              <a:spcAft>
                <a:spcPct val="75000"/>
              </a:spcAft>
              <a:buChar char="•"/>
              <a:defRPr sz="2000">
                <a:solidFill>
                  <a:schemeClr val="tx1"/>
                </a:solidFill>
                <a:latin typeface="+mn-lt"/>
              </a:defRPr>
            </a:lvl9pPr>
          </a:lstStyle>
          <a:p>
            <a:r>
              <a:rPr lang="en-GB" kern="0" dirty="0"/>
              <a:t>Human evaluation (~450 dialogues per policy)</a:t>
            </a:r>
          </a:p>
        </p:txBody>
      </p:sp>
    </p:spTree>
    <p:extLst>
      <p:ext uri="{BB962C8B-B14F-4D97-AF65-F5344CB8AC3E}">
        <p14:creationId xmlns:p14="http://schemas.microsoft.com/office/powerpoint/2010/main" val="5453206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Conclusions</a:t>
            </a:r>
          </a:p>
        </p:txBody>
      </p:sp>
      <p:sp>
        <p:nvSpPr>
          <p:cNvPr id="3" name="Content Placeholder 2"/>
          <p:cNvSpPr>
            <a:spLocks noGrp="1"/>
          </p:cNvSpPr>
          <p:nvPr>
            <p:ph idx="1"/>
          </p:nvPr>
        </p:nvSpPr>
        <p:spPr>
          <a:xfrm>
            <a:off x="384175" y="1708150"/>
            <a:ext cx="8220273" cy="4067175"/>
          </a:xfrm>
        </p:spPr>
        <p:txBody>
          <a:bodyPr/>
          <a:lstStyle/>
          <a:p>
            <a:pPr>
              <a:spcAft>
                <a:spcPts val="1000"/>
              </a:spcAft>
            </a:pPr>
            <a:r>
              <a:rPr lang="en-GB"/>
              <a:t>Machine learning allows us to build dialogue systems that can</a:t>
            </a:r>
          </a:p>
          <a:p>
            <a:pPr lvl="1">
              <a:spcAft>
                <a:spcPts val="1000"/>
              </a:spcAft>
            </a:pPr>
            <a:r>
              <a:rPr lang="en-GB"/>
              <a:t>share knowledge between concepts</a:t>
            </a:r>
          </a:p>
          <a:p>
            <a:pPr lvl="1">
              <a:spcAft>
                <a:spcPts val="1000"/>
              </a:spcAft>
            </a:pPr>
            <a:r>
              <a:rPr lang="en-GB"/>
              <a:t>learn among a large number of responses </a:t>
            </a:r>
          </a:p>
          <a:p>
            <a:pPr>
              <a:spcBef>
                <a:spcPts val="600"/>
              </a:spcBef>
              <a:spcAft>
                <a:spcPts val="1000"/>
              </a:spcAft>
            </a:pPr>
            <a:r>
              <a:rPr lang="en-GB"/>
              <a:t>Challenges ahead</a:t>
            </a:r>
          </a:p>
          <a:p>
            <a:pPr lvl="1">
              <a:spcBef>
                <a:spcPts val="600"/>
              </a:spcBef>
              <a:spcAft>
                <a:spcPts val="1000"/>
              </a:spcAft>
            </a:pPr>
            <a:r>
              <a:rPr lang="en-GB"/>
              <a:t>learnable knowledge base</a:t>
            </a:r>
          </a:p>
          <a:p>
            <a:pPr lvl="1">
              <a:spcAft>
                <a:spcPts val="1000"/>
              </a:spcAft>
            </a:pPr>
            <a:r>
              <a:rPr lang="en-GB"/>
              <a:t>long-term interaction</a:t>
            </a:r>
          </a:p>
          <a:p>
            <a:pPr lvl="1">
              <a:spcAft>
                <a:spcPts val="1000"/>
              </a:spcAft>
            </a:pPr>
            <a:r>
              <a:rPr lang="en-GB"/>
              <a:t>sentiment-awareness</a:t>
            </a:r>
          </a:p>
          <a:p>
            <a:pPr>
              <a:spcBef>
                <a:spcPts val="600"/>
              </a:spcBef>
              <a:spcAft>
                <a:spcPts val="1000"/>
              </a:spcAft>
            </a:pPr>
            <a:r>
              <a:rPr lang="en-GB"/>
              <a:t>Long term vision: natural conversation for goal-directed dialogues</a:t>
            </a:r>
          </a:p>
          <a:p>
            <a:pPr lvl="1"/>
            <a:endParaRPr lang="en-GB"/>
          </a:p>
        </p:txBody>
      </p:sp>
      <p:sp>
        <p:nvSpPr>
          <p:cNvPr id="4" name="Slide Number Placeholder 3"/>
          <p:cNvSpPr>
            <a:spLocks noGrp="1"/>
          </p:cNvSpPr>
          <p:nvPr>
            <p:ph type="sldNum" sz="quarter" idx="10"/>
          </p:nvPr>
        </p:nvSpPr>
        <p:spPr/>
        <p:txBody>
          <a:bodyPr/>
          <a:lstStyle/>
          <a:p>
            <a:pPr>
              <a:defRPr/>
            </a:pPr>
            <a:fld id="{E8767581-6A4A-B14A-85FC-08F75FC54724}" type="slidenum">
              <a:rPr lang="en-GB" altLang="en-US" smtClean="0"/>
              <a:pPr>
                <a:defRPr/>
              </a:pPr>
              <a:t>33</a:t>
            </a:fld>
            <a:endParaRPr lang="en-GB" altLang="en-US"/>
          </a:p>
        </p:txBody>
      </p:sp>
    </p:spTree>
    <p:extLst>
      <p:ext uri="{BB962C8B-B14F-4D97-AF65-F5344CB8AC3E}">
        <p14:creationId xmlns:p14="http://schemas.microsoft.com/office/powerpoint/2010/main" val="16725260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E9DE1-4195-C344-9BDF-83149884FCD7}"/>
              </a:ext>
            </a:extLst>
          </p:cNvPr>
          <p:cNvSpPr>
            <a:spLocks noGrp="1"/>
          </p:cNvSpPr>
          <p:nvPr>
            <p:ph type="title"/>
          </p:nvPr>
        </p:nvSpPr>
        <p:spPr/>
        <p:txBody>
          <a:bodyPr/>
          <a:lstStyle/>
          <a:p>
            <a:r>
              <a:rPr lang="en-US" dirty="0"/>
              <a:t>I am looking </a:t>
            </a:r>
            <a:r>
              <a:rPr lang="en-US"/>
              <a:t>for PostDocs</a:t>
            </a:r>
            <a:r>
              <a:rPr lang="en-US" dirty="0"/>
              <a:t> and PhD students!</a:t>
            </a:r>
          </a:p>
        </p:txBody>
      </p:sp>
      <p:sp>
        <p:nvSpPr>
          <p:cNvPr id="3" name="Content Placeholder 2">
            <a:extLst>
              <a:ext uri="{FF2B5EF4-FFF2-40B4-BE49-F238E27FC236}">
                <a16:creationId xmlns:a16="http://schemas.microsoft.com/office/drawing/2014/main" id="{27369071-91A1-DE48-9D7D-580455E54963}"/>
              </a:ext>
            </a:extLst>
          </p:cNvPr>
          <p:cNvSpPr>
            <a:spLocks noGrp="1"/>
          </p:cNvSpPr>
          <p:nvPr>
            <p:ph idx="1"/>
          </p:nvPr>
        </p:nvSpPr>
        <p:spPr/>
        <p:txBody>
          <a:bodyPr/>
          <a:lstStyle/>
          <a:p>
            <a:r>
              <a:rPr lang="en-US" dirty="0"/>
              <a:t>I won 3.2M€ of funding by European Research Council and Alexander von Humboldt foundation to do ground research </a:t>
            </a:r>
            <a:r>
              <a:rPr lang="en-US"/>
              <a:t>on dialogue</a:t>
            </a:r>
            <a:endParaRPr lang="en-US" dirty="0"/>
          </a:p>
          <a:p>
            <a:r>
              <a:rPr lang="en-US" dirty="0"/>
              <a:t>If interested to work with me please email at </a:t>
            </a:r>
            <a:r>
              <a:rPr lang="en-US" b="1" dirty="0" err="1"/>
              <a:t>milicagasic@gmail.com</a:t>
            </a:r>
            <a:endParaRPr lang="en-US" b="1" dirty="0"/>
          </a:p>
        </p:txBody>
      </p:sp>
      <p:sp>
        <p:nvSpPr>
          <p:cNvPr id="4" name="Slide Number Placeholder 3">
            <a:extLst>
              <a:ext uri="{FF2B5EF4-FFF2-40B4-BE49-F238E27FC236}">
                <a16:creationId xmlns:a16="http://schemas.microsoft.com/office/drawing/2014/main" id="{5478F549-6788-1441-B3B9-6D11D7C8B44D}"/>
              </a:ext>
            </a:extLst>
          </p:cNvPr>
          <p:cNvSpPr>
            <a:spLocks noGrp="1"/>
          </p:cNvSpPr>
          <p:nvPr>
            <p:ph type="sldNum" sz="quarter" idx="10"/>
          </p:nvPr>
        </p:nvSpPr>
        <p:spPr/>
        <p:txBody>
          <a:bodyPr/>
          <a:lstStyle/>
          <a:p>
            <a:pPr>
              <a:defRPr/>
            </a:pPr>
            <a:fld id="{E8767581-6A4A-B14A-85FC-08F75FC54724}" type="slidenum">
              <a:rPr lang="en-GB" altLang="en-US" smtClean="0"/>
              <a:pPr>
                <a:defRPr/>
              </a:pPr>
              <a:t>34</a:t>
            </a:fld>
            <a:endParaRPr lang="en-GB" altLang="en-US"/>
          </a:p>
        </p:txBody>
      </p:sp>
      <p:pic>
        <p:nvPicPr>
          <p:cNvPr id="8" name="Picture 7">
            <a:extLst>
              <a:ext uri="{FF2B5EF4-FFF2-40B4-BE49-F238E27FC236}">
                <a16:creationId xmlns:a16="http://schemas.microsoft.com/office/drawing/2014/main" id="{07A2709A-0D09-6F4F-816E-8388DDC04D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3212976"/>
            <a:ext cx="2736304" cy="2736304"/>
          </a:xfrm>
          <a:prstGeom prst="rect">
            <a:avLst/>
          </a:prstGeom>
        </p:spPr>
      </p:pic>
      <p:pic>
        <p:nvPicPr>
          <p:cNvPr id="12" name="Picture 11">
            <a:extLst>
              <a:ext uri="{FF2B5EF4-FFF2-40B4-BE49-F238E27FC236}">
                <a16:creationId xmlns:a16="http://schemas.microsoft.com/office/drawing/2014/main" id="{E5B6C9ED-A5EA-134E-A65E-3C95F4556C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8104" y="3861048"/>
            <a:ext cx="2019300" cy="1003300"/>
          </a:xfrm>
          <a:prstGeom prst="rect">
            <a:avLst/>
          </a:prstGeom>
        </p:spPr>
      </p:pic>
    </p:spTree>
    <p:extLst>
      <p:ext uri="{BB962C8B-B14F-4D97-AF65-F5344CB8AC3E}">
        <p14:creationId xmlns:p14="http://schemas.microsoft.com/office/powerpoint/2010/main" val="2987664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Bottlenecks of the current technology	</a:t>
            </a:r>
          </a:p>
        </p:txBody>
      </p:sp>
      <p:sp>
        <p:nvSpPr>
          <p:cNvPr id="3" name="Content Placeholder 2"/>
          <p:cNvSpPr>
            <a:spLocks noGrp="1"/>
          </p:cNvSpPr>
          <p:nvPr>
            <p:ph idx="1"/>
          </p:nvPr>
        </p:nvSpPr>
        <p:spPr/>
        <p:txBody>
          <a:bodyPr/>
          <a:lstStyle/>
          <a:p>
            <a:pPr marL="271463" lvl="1" indent="0" eaLnBrk="1" fontAlgn="auto" hangingPunct="1">
              <a:spcBef>
                <a:spcPts val="0"/>
              </a:spcBef>
              <a:spcAft>
                <a:spcPts val="0"/>
              </a:spcAft>
              <a:buNone/>
            </a:pPr>
            <a:r>
              <a:rPr lang="en-US" dirty="0"/>
              <a:t>Immediate:</a:t>
            </a:r>
          </a:p>
          <a:p>
            <a:pPr lvl="1" eaLnBrk="1" fontAlgn="auto" hangingPunct="1">
              <a:spcBef>
                <a:spcPts val="0"/>
              </a:spcBef>
              <a:spcAft>
                <a:spcPts val="0"/>
              </a:spcAft>
            </a:pPr>
            <a:r>
              <a:rPr lang="en-US" dirty="0"/>
              <a:t>Models that keep track of context do not scale</a:t>
            </a:r>
          </a:p>
          <a:p>
            <a:pPr lvl="1" eaLnBrk="1" fontAlgn="auto" hangingPunct="1">
              <a:spcBef>
                <a:spcPts val="0"/>
              </a:spcBef>
              <a:spcAft>
                <a:spcPts val="0"/>
              </a:spcAft>
            </a:pPr>
            <a:r>
              <a:rPr lang="en-US" dirty="0"/>
              <a:t>Models that learn how to respond learn are very limited </a:t>
            </a:r>
          </a:p>
          <a:p>
            <a:pPr lvl="1" eaLnBrk="1" fontAlgn="auto" hangingPunct="1">
              <a:spcBef>
                <a:spcPts val="0"/>
              </a:spcBef>
              <a:spcAft>
                <a:spcPts val="0"/>
              </a:spcAft>
            </a:pPr>
            <a:endParaRPr lang="en-US" dirty="0"/>
          </a:p>
          <a:p>
            <a:pPr marL="271463" lvl="1" indent="0" eaLnBrk="1" fontAlgn="auto" hangingPunct="1">
              <a:spcBef>
                <a:spcPts val="0"/>
              </a:spcBef>
              <a:spcAft>
                <a:spcPts val="0"/>
              </a:spcAft>
              <a:buNone/>
            </a:pPr>
            <a:r>
              <a:rPr lang="en-US" dirty="0"/>
              <a:t>Short term:</a:t>
            </a:r>
          </a:p>
          <a:p>
            <a:pPr lvl="1" eaLnBrk="1" fontAlgn="auto" hangingPunct="1">
              <a:spcBef>
                <a:spcPts val="0"/>
              </a:spcBef>
              <a:spcAft>
                <a:spcPts val="0"/>
              </a:spcAft>
            </a:pPr>
            <a:r>
              <a:rPr lang="en-US" dirty="0"/>
              <a:t>Operates only on pre-defined databases</a:t>
            </a:r>
          </a:p>
          <a:p>
            <a:pPr lvl="1" eaLnBrk="1" fontAlgn="auto" hangingPunct="1">
              <a:spcBef>
                <a:spcPts val="0"/>
              </a:spcBef>
              <a:spcAft>
                <a:spcPts val="0"/>
              </a:spcAft>
            </a:pPr>
            <a:r>
              <a:rPr lang="en-US" dirty="0"/>
              <a:t>Supports short-term conversation</a:t>
            </a:r>
          </a:p>
          <a:p>
            <a:pPr lvl="1" eaLnBrk="1" fontAlgn="auto" hangingPunct="1">
              <a:spcBef>
                <a:spcPts val="0"/>
              </a:spcBef>
              <a:spcAft>
                <a:spcPts val="0"/>
              </a:spcAft>
            </a:pPr>
            <a:r>
              <a:rPr lang="en-US" dirty="0"/>
              <a:t>User models are unrealistic</a:t>
            </a:r>
          </a:p>
          <a:p>
            <a:pPr lvl="1" eaLnBrk="1" fontAlgn="auto" hangingPunct="1">
              <a:spcBef>
                <a:spcPts val="0"/>
              </a:spcBef>
              <a:spcAft>
                <a:spcPts val="0"/>
              </a:spcAft>
            </a:pPr>
            <a:r>
              <a:rPr lang="en-US" dirty="0"/>
              <a:t>Simplistic models of feedback/evaluation</a:t>
            </a:r>
          </a:p>
          <a:p>
            <a:pPr lvl="1" eaLnBrk="1" fontAlgn="auto" hangingPunct="1">
              <a:spcBef>
                <a:spcPts val="0"/>
              </a:spcBef>
              <a:spcAft>
                <a:spcPts val="0"/>
              </a:spcAft>
            </a:pPr>
            <a:endParaRPr lang="en-US" dirty="0"/>
          </a:p>
          <a:p>
            <a:pPr marL="271463" lvl="1" indent="0" eaLnBrk="1" fontAlgn="auto" hangingPunct="1">
              <a:spcBef>
                <a:spcPts val="0"/>
              </a:spcBef>
              <a:spcAft>
                <a:spcPts val="0"/>
              </a:spcAft>
              <a:buNone/>
            </a:pPr>
            <a:r>
              <a:rPr lang="en-US" dirty="0"/>
              <a:t>Long term:</a:t>
            </a:r>
          </a:p>
          <a:p>
            <a:pPr lvl="1" eaLnBrk="1" fontAlgn="auto" hangingPunct="1">
              <a:spcBef>
                <a:spcPts val="0"/>
              </a:spcBef>
              <a:spcAft>
                <a:spcPts val="0"/>
              </a:spcAft>
            </a:pPr>
            <a:r>
              <a:rPr lang="en-US" dirty="0"/>
              <a:t>How do we model rich conversations?</a:t>
            </a:r>
          </a:p>
          <a:p>
            <a:pPr lvl="1" eaLnBrk="1" fontAlgn="auto" hangingPunct="1">
              <a:spcBef>
                <a:spcPts val="0"/>
              </a:spcBef>
              <a:spcAft>
                <a:spcPts val="0"/>
              </a:spcAft>
            </a:pPr>
            <a:r>
              <a:rPr lang="en-US" dirty="0"/>
              <a:t>How do we teach a machine to talk about piece of text?</a:t>
            </a:r>
          </a:p>
          <a:p>
            <a:pPr lvl="1" eaLnBrk="1" fontAlgn="auto" hangingPunct="1">
              <a:spcBef>
                <a:spcPts val="0"/>
              </a:spcBef>
              <a:spcAft>
                <a:spcPts val="0"/>
              </a:spcAft>
            </a:pPr>
            <a:r>
              <a:rPr lang="en-US" dirty="0"/>
              <a:t>How do we support large (potentially infinite!) action sets?</a:t>
            </a:r>
          </a:p>
          <a:p>
            <a:pPr lvl="1" eaLnBrk="1" fontAlgn="auto" hangingPunct="1">
              <a:spcBef>
                <a:spcPts val="0"/>
              </a:spcBef>
              <a:spcAft>
                <a:spcPts val="0"/>
              </a:spcAft>
            </a:pPr>
            <a:endParaRPr lang="en-US" dirty="0"/>
          </a:p>
        </p:txBody>
      </p:sp>
      <p:sp>
        <p:nvSpPr>
          <p:cNvPr id="4" name="Slide Number Placeholder 3"/>
          <p:cNvSpPr>
            <a:spLocks noGrp="1"/>
          </p:cNvSpPr>
          <p:nvPr>
            <p:ph type="sldNum" sz="quarter" idx="10"/>
          </p:nvPr>
        </p:nvSpPr>
        <p:spPr/>
        <p:txBody>
          <a:bodyPr/>
          <a:lstStyle/>
          <a:p>
            <a:pPr>
              <a:defRPr/>
            </a:pPr>
            <a:fld id="{E8767581-6A4A-B14A-85FC-08F75FC54724}" type="slidenum">
              <a:rPr lang="en-GB" altLang="en-US" smtClean="0"/>
              <a:pPr>
                <a:defRPr/>
              </a:pPr>
              <a:t>4</a:t>
            </a:fld>
            <a:endParaRPr lang="en-GB" altLang="en-US" dirty="0"/>
          </a:p>
        </p:txBody>
      </p:sp>
    </p:spTree>
    <p:extLst>
      <p:ext uri="{BB962C8B-B14F-4D97-AF65-F5344CB8AC3E}">
        <p14:creationId xmlns:p14="http://schemas.microsoft.com/office/powerpoint/2010/main" val="817933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dialogue modelling</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0252" y="1708150"/>
            <a:ext cx="6441908" cy="4067175"/>
          </a:xfrm>
        </p:spPr>
      </p:pic>
      <p:sp>
        <p:nvSpPr>
          <p:cNvPr id="4" name="Slide Number Placeholder 3"/>
          <p:cNvSpPr>
            <a:spLocks noGrp="1"/>
          </p:cNvSpPr>
          <p:nvPr>
            <p:ph type="sldNum" sz="quarter" idx="10"/>
          </p:nvPr>
        </p:nvSpPr>
        <p:spPr/>
        <p:txBody>
          <a:bodyPr/>
          <a:lstStyle/>
          <a:p>
            <a:pPr>
              <a:defRPr/>
            </a:pPr>
            <a:fld id="{E8767581-6A4A-B14A-85FC-08F75FC54724}" type="slidenum">
              <a:rPr lang="en-GB" altLang="en-US" smtClean="0"/>
              <a:pPr>
                <a:defRPr/>
              </a:pPr>
              <a:t>5</a:t>
            </a:fld>
            <a:endParaRPr lang="en-GB" altLang="en-US" dirty="0"/>
          </a:p>
        </p:txBody>
      </p:sp>
    </p:spTree>
    <p:extLst>
      <p:ext uri="{BB962C8B-B14F-4D97-AF65-F5344CB8AC3E}">
        <p14:creationId xmlns:p14="http://schemas.microsoft.com/office/powerpoint/2010/main" val="11363018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dialogue modelling</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0252" y="1708150"/>
            <a:ext cx="6441908" cy="4067175"/>
          </a:xfrm>
        </p:spPr>
      </p:pic>
      <p:sp>
        <p:nvSpPr>
          <p:cNvPr id="4" name="Slide Number Placeholder 3"/>
          <p:cNvSpPr>
            <a:spLocks noGrp="1"/>
          </p:cNvSpPr>
          <p:nvPr>
            <p:ph type="sldNum" sz="quarter" idx="10"/>
          </p:nvPr>
        </p:nvSpPr>
        <p:spPr/>
        <p:txBody>
          <a:bodyPr/>
          <a:lstStyle/>
          <a:p>
            <a:pPr>
              <a:defRPr/>
            </a:pPr>
            <a:fld id="{E8767581-6A4A-B14A-85FC-08F75FC54724}" type="slidenum">
              <a:rPr lang="en-GB" altLang="en-US" smtClean="0"/>
              <a:pPr>
                <a:defRPr/>
              </a:pPr>
              <a:t>6</a:t>
            </a:fld>
            <a:endParaRPr lang="en-GB" altLang="en-US" dirty="0"/>
          </a:p>
        </p:txBody>
      </p:sp>
    </p:spTree>
    <p:extLst>
      <p:ext uri="{BB962C8B-B14F-4D97-AF65-F5344CB8AC3E}">
        <p14:creationId xmlns:p14="http://schemas.microsoft.com/office/powerpoint/2010/main" val="1943416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1 </a:t>
            </a:r>
            <a:r>
              <a:rPr lang="mr-IN" dirty="0"/>
              <a:t>–</a:t>
            </a:r>
            <a:r>
              <a:rPr lang="en-GB" dirty="0"/>
              <a:t> No belief tracking</a:t>
            </a:r>
          </a:p>
        </p:txBody>
      </p:sp>
      <p:sp>
        <p:nvSpPr>
          <p:cNvPr id="4" name="Slide Number Placeholder 3"/>
          <p:cNvSpPr>
            <a:spLocks noGrp="1"/>
          </p:cNvSpPr>
          <p:nvPr>
            <p:ph type="sldNum" sz="quarter" idx="10"/>
          </p:nvPr>
        </p:nvSpPr>
        <p:spPr/>
        <p:txBody>
          <a:bodyPr/>
          <a:lstStyle/>
          <a:p>
            <a:pPr>
              <a:defRPr/>
            </a:pPr>
            <a:fld id="{E8767581-6A4A-B14A-85FC-08F75FC54724}" type="slidenum">
              <a:rPr lang="en-GB" altLang="en-US" smtClean="0"/>
              <a:pPr>
                <a:defRPr/>
              </a:pPr>
              <a:t>7</a:t>
            </a:fld>
            <a:endParaRPr lang="en-GB" alt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8242" y="1708150"/>
            <a:ext cx="8125929" cy="4067175"/>
          </a:xfrm>
        </p:spPr>
      </p:pic>
    </p:spTree>
    <p:extLst>
      <p:ext uri="{BB962C8B-B14F-4D97-AF65-F5344CB8AC3E}">
        <p14:creationId xmlns:p14="http://schemas.microsoft.com/office/powerpoint/2010/main" val="244389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2 </a:t>
            </a:r>
            <a:r>
              <a:rPr lang="mr-IN" dirty="0"/>
              <a:t>–</a:t>
            </a:r>
            <a:r>
              <a:rPr lang="en-GB" dirty="0"/>
              <a:t> Belief tracking</a:t>
            </a:r>
          </a:p>
        </p:txBody>
      </p:sp>
      <p:sp>
        <p:nvSpPr>
          <p:cNvPr id="4" name="Slide Number Placeholder 3"/>
          <p:cNvSpPr>
            <a:spLocks noGrp="1"/>
          </p:cNvSpPr>
          <p:nvPr>
            <p:ph type="sldNum" sz="quarter" idx="10"/>
          </p:nvPr>
        </p:nvSpPr>
        <p:spPr/>
        <p:txBody>
          <a:bodyPr/>
          <a:lstStyle/>
          <a:p>
            <a:pPr>
              <a:defRPr/>
            </a:pPr>
            <a:fld id="{E8767581-6A4A-B14A-85FC-08F75FC54724}" type="slidenum">
              <a:rPr lang="en-GB" altLang="en-US" smtClean="0"/>
              <a:pPr>
                <a:defRPr/>
              </a:pPr>
              <a:t>8</a:t>
            </a:fld>
            <a:endParaRPr lang="en-GB" alt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8242" y="1708150"/>
            <a:ext cx="8125929" cy="4067175"/>
          </a:xfrm>
        </p:spPr>
      </p:pic>
    </p:spTree>
    <p:extLst>
      <p:ext uri="{BB962C8B-B14F-4D97-AF65-F5344CB8AC3E}">
        <p14:creationId xmlns:p14="http://schemas.microsoft.com/office/powerpoint/2010/main" val="1572083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Scaling up belief tracking</a:t>
            </a:r>
          </a:p>
        </p:txBody>
      </p:sp>
      <p:sp>
        <p:nvSpPr>
          <p:cNvPr id="3" name="Content Placeholder 2"/>
          <p:cNvSpPr>
            <a:spLocks noGrp="1"/>
          </p:cNvSpPr>
          <p:nvPr>
            <p:ph idx="1"/>
          </p:nvPr>
        </p:nvSpPr>
        <p:spPr/>
        <p:txBody>
          <a:bodyPr/>
          <a:lstStyle/>
          <a:p>
            <a:pPr marL="0" indent="0" algn="just">
              <a:buNone/>
            </a:pPr>
            <a:r>
              <a:rPr lang="en-US" dirty="0"/>
              <a:t>Problem: </a:t>
            </a:r>
          </a:p>
          <a:p>
            <a:pPr algn="just"/>
            <a:r>
              <a:rPr lang="en-US" dirty="0"/>
              <a:t>If we treat every concept separately we need training data for every concept. Does not scale!!</a:t>
            </a:r>
          </a:p>
          <a:p>
            <a:pPr marL="0" indent="0" algn="just">
              <a:buNone/>
            </a:pPr>
            <a:r>
              <a:rPr lang="en-US" dirty="0"/>
              <a:t>Solution: </a:t>
            </a:r>
          </a:p>
          <a:p>
            <a:pPr algn="just"/>
            <a:r>
              <a:rPr lang="en-US" dirty="0"/>
              <a:t>Reuse knowledge for different concepts</a:t>
            </a:r>
          </a:p>
          <a:p>
            <a:pPr marL="0" indent="0" algn="just">
              <a:buNone/>
            </a:pPr>
            <a:r>
              <a:rPr lang="en-US" dirty="0"/>
              <a:t>Essential ingredients</a:t>
            </a:r>
          </a:p>
          <a:p>
            <a:pPr algn="just"/>
            <a:r>
              <a:rPr lang="en-US" dirty="0"/>
              <a:t>Semantically-constrained word vector </a:t>
            </a:r>
            <a:r>
              <a:rPr lang="en-US" dirty="0" err="1"/>
              <a:t>embeddings</a:t>
            </a:r>
            <a:endParaRPr lang="en-US" dirty="0"/>
          </a:p>
          <a:p>
            <a:pPr algn="just"/>
            <a:r>
              <a:rPr lang="en-US" dirty="0"/>
              <a:t>Architecture that shares parameters</a:t>
            </a:r>
          </a:p>
        </p:txBody>
      </p:sp>
      <p:sp>
        <p:nvSpPr>
          <p:cNvPr id="4" name="Slide Number Placeholder 3"/>
          <p:cNvSpPr>
            <a:spLocks noGrp="1"/>
          </p:cNvSpPr>
          <p:nvPr>
            <p:ph type="sldNum" sz="quarter" idx="10"/>
          </p:nvPr>
        </p:nvSpPr>
        <p:spPr/>
        <p:txBody>
          <a:bodyPr/>
          <a:lstStyle/>
          <a:p>
            <a:pPr>
              <a:defRPr/>
            </a:pPr>
            <a:fld id="{E8767581-6A4A-B14A-85FC-08F75FC54724}" type="slidenum">
              <a:rPr lang="en-GB" altLang="en-US" smtClean="0"/>
              <a:pPr>
                <a:defRPr/>
              </a:pPr>
              <a:t>9</a:t>
            </a:fld>
            <a:endParaRPr lang="en-GB" altLang="en-US"/>
          </a:p>
        </p:txBody>
      </p:sp>
    </p:spTree>
    <p:extLst>
      <p:ext uri="{BB962C8B-B14F-4D97-AF65-F5344CB8AC3E}">
        <p14:creationId xmlns:p14="http://schemas.microsoft.com/office/powerpoint/2010/main" val="2105549038"/>
      </p:ext>
    </p:extLst>
  </p:cSld>
  <p:clrMapOvr>
    <a:masterClrMapping/>
  </p:clrMapOvr>
</p:sld>
</file>

<file path=ppt/theme/theme1.xml><?xml version="1.0" encoding="utf-8"?>
<a:theme xmlns:a="http://schemas.openxmlformats.org/drawingml/2006/main" name="blank">
  <a:themeElements>
    <a:clrScheme name="blank 1">
      <a:dk1>
        <a:srgbClr val="003E72"/>
      </a:dk1>
      <a:lt1>
        <a:srgbClr val="FFFFFF"/>
      </a:lt1>
      <a:dk2>
        <a:srgbClr val="FFFFFF"/>
      </a:dk2>
      <a:lt2>
        <a:srgbClr val="00B3BE"/>
      </a:lt2>
      <a:accent1>
        <a:srgbClr val="0073CF"/>
      </a:accent1>
      <a:accent2>
        <a:srgbClr val="E37222"/>
      </a:accent2>
      <a:accent3>
        <a:srgbClr val="FFFFFF"/>
      </a:accent3>
      <a:accent4>
        <a:srgbClr val="003460"/>
      </a:accent4>
      <a:accent5>
        <a:srgbClr val="AABCE4"/>
      </a:accent5>
      <a:accent6>
        <a:srgbClr val="CE671E"/>
      </a:accent6>
      <a:hlink>
        <a:srgbClr val="58A618"/>
      </a:hlink>
      <a:folHlink>
        <a:srgbClr val="8E258D"/>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nk 1">
        <a:dk1>
          <a:srgbClr val="003E72"/>
        </a:dk1>
        <a:lt1>
          <a:srgbClr val="FFFFFF"/>
        </a:lt1>
        <a:dk2>
          <a:srgbClr val="FFFFFF"/>
        </a:dk2>
        <a:lt2>
          <a:srgbClr val="00B3BE"/>
        </a:lt2>
        <a:accent1>
          <a:srgbClr val="0073CF"/>
        </a:accent1>
        <a:accent2>
          <a:srgbClr val="E37222"/>
        </a:accent2>
        <a:accent3>
          <a:srgbClr val="FFFFFF"/>
        </a:accent3>
        <a:accent4>
          <a:srgbClr val="003460"/>
        </a:accent4>
        <a:accent5>
          <a:srgbClr val="AABCE4"/>
        </a:accent5>
        <a:accent6>
          <a:srgbClr val="CE671E"/>
        </a:accent6>
        <a:hlink>
          <a:srgbClr val="58A618"/>
        </a:hlink>
        <a:folHlink>
          <a:srgbClr val="8E258D"/>
        </a:folHlink>
      </a:clrScheme>
      <a:clrMap bg1="lt1" tx1="dk1" bg2="lt2" tx2="dk2" accent1="accent1" accent2="accent2" accent3="accent3" accent4="accent4" accent5="accent5" accent6="accent6" hlink="hlink" folHlink="folHlink"/>
    </a:extraClrScheme>
    <a:extraClrScheme>
      <a:clrScheme name="blank 2">
        <a:dk1>
          <a:srgbClr val="003E72"/>
        </a:dk1>
        <a:lt1>
          <a:srgbClr val="FFFFFF"/>
        </a:lt1>
        <a:dk2>
          <a:srgbClr val="FFFFFF"/>
        </a:dk2>
        <a:lt2>
          <a:srgbClr val="83AFB4"/>
        </a:lt2>
        <a:accent1>
          <a:srgbClr val="6AADE4"/>
        </a:accent1>
        <a:accent2>
          <a:srgbClr val="EFBD47"/>
        </a:accent2>
        <a:accent3>
          <a:srgbClr val="FFFFFF"/>
        </a:accent3>
        <a:accent4>
          <a:srgbClr val="003460"/>
        </a:accent4>
        <a:accent5>
          <a:srgbClr val="B9D3EF"/>
        </a:accent5>
        <a:accent6>
          <a:srgbClr val="D9AB3F"/>
        </a:accent6>
        <a:hlink>
          <a:srgbClr val="A8B400"/>
        </a:hlink>
        <a:folHlink>
          <a:srgbClr val="6A4061"/>
        </a:folHlink>
      </a:clrScheme>
      <a:clrMap bg1="lt1" tx1="dk1" bg2="lt2" tx2="dk2" accent1="accent1" accent2="accent2" accent3="accent3" accent4="accent4" accent5="accent5" accent6="accent6" hlink="hlink" folHlink="folHlink"/>
    </a:extraClrScheme>
    <a:extraClrScheme>
      <a:clrScheme name="blank 3">
        <a:dk1>
          <a:srgbClr val="003E72"/>
        </a:dk1>
        <a:lt1>
          <a:srgbClr val="FFFFFF"/>
        </a:lt1>
        <a:dk2>
          <a:srgbClr val="FFFFFF"/>
        </a:dk2>
        <a:lt2>
          <a:srgbClr val="156570"/>
        </a:lt2>
        <a:accent1>
          <a:srgbClr val="003E72"/>
        </a:accent1>
        <a:accent2>
          <a:srgbClr val="C84E00"/>
        </a:accent2>
        <a:accent3>
          <a:srgbClr val="FFFFFF"/>
        </a:accent3>
        <a:accent4>
          <a:srgbClr val="003460"/>
        </a:accent4>
        <a:accent5>
          <a:srgbClr val="AAAFBC"/>
        </a:accent5>
        <a:accent6>
          <a:srgbClr val="B54600"/>
        </a:accent6>
        <a:hlink>
          <a:srgbClr val="435125"/>
        </a:hlink>
        <a:folHlink>
          <a:srgbClr val="412D5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14395</TotalTime>
  <Words>1227</Words>
  <Application>Microsoft Macintosh PowerPoint</Application>
  <PresentationFormat>On-screen Show (4:3)</PresentationFormat>
  <Paragraphs>279</Paragraphs>
  <Slides>34</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34</vt:i4>
      </vt:variant>
    </vt:vector>
  </HeadingPairs>
  <TitlesOfParts>
    <vt:vector size="37" baseType="lpstr">
      <vt:lpstr>Arial</vt:lpstr>
      <vt:lpstr>Calibri</vt:lpstr>
      <vt:lpstr>blank</vt:lpstr>
      <vt:lpstr>Towards natural conversation with machines</vt:lpstr>
      <vt:lpstr>Research question</vt:lpstr>
      <vt:lpstr>Machine learning for dialogue modeling</vt:lpstr>
      <vt:lpstr>Bottlenecks of the current technology </vt:lpstr>
      <vt:lpstr>Statistical dialogue modelling</vt:lpstr>
      <vt:lpstr>Statistical dialogue modelling</vt:lpstr>
      <vt:lpstr>Example 1 – No belief tracking</vt:lpstr>
      <vt:lpstr>Example 2 – Belief tracking</vt:lpstr>
      <vt:lpstr>Problem: Scaling up belief tracking</vt:lpstr>
      <vt:lpstr>Semantically-constrained word-vector embeddings</vt:lpstr>
      <vt:lpstr>Multi-domain belief tracking with knowledge sharing</vt:lpstr>
      <vt:lpstr>Data sets</vt:lpstr>
      <vt:lpstr>Results</vt:lpstr>
      <vt:lpstr>Belief tracking vs policy optimisation</vt:lpstr>
      <vt:lpstr>Reinforcement learning</vt:lpstr>
      <vt:lpstr>Reinforcement learning</vt:lpstr>
      <vt:lpstr>Reinforcement learning</vt:lpstr>
      <vt:lpstr>Deep Reinforcement Learning </vt:lpstr>
      <vt:lpstr>Deep Q-network (DQN) algorithm</vt:lpstr>
      <vt:lpstr>Policy approximation as a neural network</vt:lpstr>
      <vt:lpstr>Actor-critic framework</vt:lpstr>
      <vt:lpstr>Summary action space</vt:lpstr>
      <vt:lpstr>Problem: Too many interactions are needed </vt:lpstr>
      <vt:lpstr>Properties of ACER</vt:lpstr>
      <vt:lpstr>Experience replay </vt:lpstr>
      <vt:lpstr>Truncated importance sampling</vt:lpstr>
      <vt:lpstr>Q function targets</vt:lpstr>
      <vt:lpstr>Trust-region policy optimisation (TRPO)</vt:lpstr>
      <vt:lpstr>Modified neural network architecture</vt:lpstr>
      <vt:lpstr>Evaluation set-up</vt:lpstr>
      <vt:lpstr>Learning on master action space</vt:lpstr>
      <vt:lpstr>Learning on master action space</vt:lpstr>
      <vt:lpstr>Conclusions</vt:lpstr>
      <vt:lpstr>I am looking for PostDocs and PhD students!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trainable and extensible dialogue systems</dc:title>
  <dc:creator>Microsoft Office User</dc:creator>
  <cp:lastModifiedBy>Microsoft Office User</cp:lastModifiedBy>
  <cp:revision>370</cp:revision>
  <cp:lastPrinted>2018-06-26T20:03:44Z</cp:lastPrinted>
  <dcterms:created xsi:type="dcterms:W3CDTF">2016-02-10T09:18:30Z</dcterms:created>
  <dcterms:modified xsi:type="dcterms:W3CDTF">2018-11-01T15:56:07Z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